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7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tags/tag13.xml" ContentType="application/vnd.openxmlformats-officedocument.presentationml.tag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14.xml" ContentType="application/vnd.openxmlformats-officedocument.presentationml.tags+xml"/>
  <Override PartName="/ppt/tags/tag18.xml" ContentType="application/vnd.openxmlformats-officedocument.presentationml.tags+xml"/>
  <Override PartName="/ppt/tags/tag16.xml" ContentType="application/vnd.openxmlformats-officedocument.presentationml.tags+xml"/>
  <Override PartName="/ppt/tags/tag15.xml" ContentType="application/vnd.openxmlformats-officedocument.presentationml.tags+xml"/>
  <Override PartName="/ppt/tags/tag19.xml" ContentType="application/vnd.openxmlformats-officedocument.presentationml.tags+xml"/>
  <Override PartName="/ppt/tags/tag17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4" r:id="rId1"/>
  </p:sldMasterIdLst>
  <p:notesMasterIdLst>
    <p:notesMasterId r:id="rId20"/>
  </p:notesMasterIdLst>
  <p:handoutMasterIdLst>
    <p:handoutMasterId r:id="rId21"/>
  </p:handoutMasterIdLst>
  <p:sldIdLst>
    <p:sldId id="696" r:id="rId2"/>
    <p:sldId id="697" r:id="rId3"/>
    <p:sldId id="698" r:id="rId4"/>
    <p:sldId id="700" r:id="rId5"/>
    <p:sldId id="701" r:id="rId6"/>
    <p:sldId id="702" r:id="rId7"/>
    <p:sldId id="716" r:id="rId8"/>
    <p:sldId id="703" r:id="rId9"/>
    <p:sldId id="718" r:id="rId10"/>
    <p:sldId id="705" r:id="rId11"/>
    <p:sldId id="706" r:id="rId12"/>
    <p:sldId id="719" r:id="rId13"/>
    <p:sldId id="710" r:id="rId14"/>
    <p:sldId id="720" r:id="rId15"/>
    <p:sldId id="713" r:id="rId16"/>
    <p:sldId id="714" r:id="rId17"/>
    <p:sldId id="711" r:id="rId18"/>
    <p:sldId id="715" r:id="rId19"/>
  </p:sldIdLst>
  <p:sldSz cx="9144000" cy="6858000" type="screen4x3"/>
  <p:notesSz cx="7315200" cy="9601200"/>
  <p:custDataLst>
    <p:tags r:id="rId2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950">
          <p15:clr>
            <a:srgbClr val="A4A3A4"/>
          </p15:clr>
        </p15:guide>
        <p15:guide id="2" pos="2257">
          <p15:clr>
            <a:srgbClr val="A4A3A4"/>
          </p15:clr>
        </p15:guide>
        <p15:guide id="3" pos="417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5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002060"/>
    <a:srgbClr val="0056AC"/>
    <a:srgbClr val="C1E0FF"/>
    <a:srgbClr val="B5ECF9"/>
    <a:srgbClr val="0071E2"/>
    <a:srgbClr val="E0F3F4"/>
    <a:srgbClr val="8BC5FF"/>
    <a:srgbClr val="5DA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246" autoAdjust="0"/>
    <p:restoredTop sz="95096" autoAdjust="0"/>
  </p:normalViewPr>
  <p:slideViewPr>
    <p:cSldViewPr snapToGrid="0">
      <p:cViewPr varScale="1">
        <p:scale>
          <a:sx n="49" d="100"/>
          <a:sy n="49" d="100"/>
        </p:scale>
        <p:origin x="739" y="43"/>
      </p:cViewPr>
      <p:guideLst>
        <p:guide orient="horz" pos="3950"/>
        <p:guide pos="2257"/>
        <p:guide pos="41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 varScale="1">
        <p:scale>
          <a:sx n="63" d="100"/>
          <a:sy n="63" d="100"/>
        </p:scale>
        <p:origin x="3120" y="58"/>
      </p:cViewPr>
      <p:guideLst>
        <p:guide orient="horz" pos="3025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Relationship Id="rId27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"/>
            <a:ext cx="3169920" cy="480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54" tIns="47678" rIns="95354" bIns="47678" numCol="1" anchor="t" anchorCtr="0" compatLnSpc="1">
            <a:prstTxWarp prst="textNoShape">
              <a:avLst/>
            </a:prstTxWarp>
          </a:bodyPr>
          <a:lstStyle>
            <a:lvl1pPr defTabSz="954144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587" y="3"/>
            <a:ext cx="3169920" cy="480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54" tIns="47678" rIns="95354" bIns="47678" numCol="1" anchor="t" anchorCtr="0" compatLnSpc="1">
            <a:prstTxWarp prst="textNoShape">
              <a:avLst/>
            </a:prstTxWarp>
          </a:bodyPr>
          <a:lstStyle>
            <a:lvl1pPr algn="r" defTabSz="954144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9072"/>
            <a:ext cx="3169920" cy="480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54" tIns="47678" rIns="95354" bIns="47678" numCol="1" anchor="b" anchorCtr="0" compatLnSpc="1">
            <a:prstTxWarp prst="textNoShape">
              <a:avLst/>
            </a:prstTxWarp>
          </a:bodyPr>
          <a:lstStyle>
            <a:lvl1pPr defTabSz="954144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587" y="9119072"/>
            <a:ext cx="3169920" cy="480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54" tIns="47678" rIns="95354" bIns="47678" numCol="1" anchor="b" anchorCtr="0" compatLnSpc="1">
            <a:prstTxWarp prst="textNoShape">
              <a:avLst/>
            </a:prstTxWarp>
          </a:bodyPr>
          <a:lstStyle>
            <a:lvl1pPr algn="r" defTabSz="954144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ACD937F-0034-4197-AA95-A8D1843A65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4503320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3425" y="471488"/>
            <a:ext cx="3308350" cy="24812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90143" y="3116455"/>
            <a:ext cx="6534912" cy="6044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9" tIns="48035" rIns="96069" bIns="480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487679" y="3022017"/>
            <a:ext cx="6339840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Date Placeholder 2"/>
          <p:cNvSpPr>
            <a:spLocks noGrp="1"/>
          </p:cNvSpPr>
          <p:nvPr>
            <p:ph type="dt" idx="1"/>
          </p:nvPr>
        </p:nvSpPr>
        <p:spPr>
          <a:xfrm>
            <a:off x="0" y="9147846"/>
            <a:ext cx="1778406" cy="374656"/>
          </a:xfrm>
          <a:prstGeom prst="rect">
            <a:avLst/>
          </a:prstGeom>
        </p:spPr>
        <p:txBody>
          <a:bodyPr vert="horz" lIns="95815" tIns="47907" rIns="95815" bIns="47907" rtlCol="0" anchor="t"/>
          <a:lstStyle>
            <a:lvl1pPr algn="l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Revised:</a:t>
            </a:r>
          </a:p>
          <a:p>
            <a:r>
              <a:rPr lang="en-US" dirty="0"/>
              <a:t>02/2018</a:t>
            </a: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555304" y="9147846"/>
            <a:ext cx="4191412" cy="374656"/>
          </a:xfrm>
          <a:prstGeom prst="rect">
            <a:avLst/>
          </a:prstGeom>
        </p:spPr>
        <p:txBody>
          <a:bodyPr vert="horz" lIns="95815" tIns="47907" rIns="95815" bIns="47907" rtlCol="0" anchor="t"/>
          <a:lstStyle>
            <a:lvl1pPr algn="ct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Advanced Roadside Impaired Driving Enforcement</a:t>
            </a:r>
          </a:p>
          <a:p>
            <a:r>
              <a:rPr lang="en-US" dirty="0"/>
              <a:t>The Effects of Drug Combinations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45760" y="9147846"/>
            <a:ext cx="1778406" cy="374656"/>
          </a:xfrm>
          <a:prstGeom prst="rect">
            <a:avLst/>
          </a:prstGeom>
        </p:spPr>
        <p:txBody>
          <a:bodyPr vert="horz" lIns="95815" tIns="47907" rIns="95815" bIns="47907" rtlCol="0" anchor="t"/>
          <a:lstStyle>
            <a:lvl1pPr algn="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Session 7</a:t>
            </a:r>
          </a:p>
          <a:p>
            <a:r>
              <a:rPr lang="en-US" dirty="0"/>
              <a:t>Page </a:t>
            </a:r>
            <a:fld id="{BC83BB2A-1821-49CB-96A1-2EE42A7DF033}" type="slidenum">
              <a:rPr lang="en-US" smtClean="0"/>
              <a:pPr/>
              <a:t>‹#›</a:t>
            </a:fld>
            <a:r>
              <a:rPr lang="en-US" dirty="0"/>
              <a:t> of 21</a:t>
            </a:r>
          </a:p>
        </p:txBody>
      </p:sp>
    </p:spTree>
    <p:extLst>
      <p:ext uri="{BB962C8B-B14F-4D97-AF65-F5344CB8AC3E}">
        <p14:creationId xmlns:p14="http://schemas.microsoft.com/office/powerpoint/2010/main" val="1422493712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55800" y="223838"/>
            <a:ext cx="3400425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The Effects of Drug Combinations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7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1</a:t>
            </a:fld>
            <a:r>
              <a:rPr lang="en-US"/>
              <a:t> of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9966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46275" y="236538"/>
            <a:ext cx="3398838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68135" y="3116455"/>
            <a:ext cx="6626432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>
                <a:tab pos="478734" algn="l"/>
              </a:tabLst>
            </a:pPr>
            <a:endParaRPr lang="en-US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The Effects of Drug Combinations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7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10</a:t>
            </a:fld>
            <a:r>
              <a:rPr lang="en-US"/>
              <a:t> of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8386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57388" y="236538"/>
            <a:ext cx="3400425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68134" y="3116455"/>
            <a:ext cx="6614557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>
                <a:tab pos="478734" algn="l"/>
              </a:tabLst>
            </a:pPr>
            <a:endParaRPr lang="en-US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The Effects of Drug Combinations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7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11</a:t>
            </a:fld>
            <a:r>
              <a:rPr lang="en-US"/>
              <a:t> of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5664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57388" y="200025"/>
            <a:ext cx="3400425" cy="25511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56260" y="3116455"/>
            <a:ext cx="6626431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The Effects of Drug Combinations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7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12</a:t>
            </a:fld>
            <a:r>
              <a:rPr lang="en-US"/>
              <a:t> of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8381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57388" y="200025"/>
            <a:ext cx="3400425" cy="25511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44384" y="3116455"/>
            <a:ext cx="6638307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b="1" i="1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The Effects of Drug Combinations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7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13</a:t>
            </a:fld>
            <a:r>
              <a:rPr lang="en-US"/>
              <a:t> of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4636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57388" y="200025"/>
            <a:ext cx="3400425" cy="25511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56260" y="3116455"/>
            <a:ext cx="6626431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The Effects of Drug Combinations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7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14</a:t>
            </a:fld>
            <a:r>
              <a:rPr lang="en-US"/>
              <a:t> of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0948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57388" y="212725"/>
            <a:ext cx="3400425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68135" y="3116455"/>
            <a:ext cx="6590806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b="1" i="1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The Effects of Drug Combinations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7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15</a:t>
            </a:fld>
            <a:r>
              <a:rPr lang="en-US"/>
              <a:t> of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64183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68500" y="188913"/>
            <a:ext cx="3400425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68135" y="3116455"/>
            <a:ext cx="6626432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>
                <a:tab pos="478734" algn="l"/>
              </a:tabLst>
            </a:pPr>
            <a:endParaRPr lang="en-US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The Effects of Drug Combinations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7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16</a:t>
            </a:fld>
            <a:r>
              <a:rPr lang="en-US"/>
              <a:t> of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8802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57388" y="212725"/>
            <a:ext cx="3400425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44384" y="3116455"/>
            <a:ext cx="6638307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The Effects of Drug Combinations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7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17</a:t>
            </a:fld>
            <a:r>
              <a:rPr lang="en-US"/>
              <a:t> of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8701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68500" y="153988"/>
            <a:ext cx="3400425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56260" y="3116455"/>
            <a:ext cx="6626431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>
                <a:tab pos="478734" algn="l"/>
              </a:tabLst>
            </a:pPr>
            <a:endParaRPr lang="en-US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The Effects of Drug Combinations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7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18</a:t>
            </a:fld>
            <a:r>
              <a:rPr lang="en-US"/>
              <a:t> of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7030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57388" y="200025"/>
            <a:ext cx="3400425" cy="25511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56260" y="3116455"/>
            <a:ext cx="6626431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dirty="0">
              <a:latin typeface="+mn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The Effects of Drug Combinations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7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2</a:t>
            </a:fld>
            <a:r>
              <a:rPr lang="en-US"/>
              <a:t> of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4631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33575" y="188913"/>
            <a:ext cx="3400425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68134" y="3116455"/>
            <a:ext cx="6614557" cy="6044034"/>
          </a:xfrm>
        </p:spPr>
        <p:txBody>
          <a:bodyPr/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lphaUcPeriod"/>
            </a:pPr>
            <a:endParaRPr lang="en-US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The Effects of Drug Combinations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7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3</a:t>
            </a:fld>
            <a:r>
              <a:rPr lang="en-US"/>
              <a:t> of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8149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70088" y="236538"/>
            <a:ext cx="3398837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44384" y="3116455"/>
            <a:ext cx="6662058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+mn-lt"/>
              <a:ea typeface="Calibri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>
                <a:tab pos="478734" algn="l"/>
              </a:tabLst>
            </a:pPr>
            <a:endParaRPr lang="en-US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The Effects of Drug Combinations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7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4</a:t>
            </a:fld>
            <a:r>
              <a:rPr lang="en-US"/>
              <a:t> of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9357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46275" y="236538"/>
            <a:ext cx="3398838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68134" y="3116455"/>
            <a:ext cx="6614557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+mn-lt"/>
              <a:ea typeface="Calibri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The Effects of Drug Combinations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7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5</a:t>
            </a:fld>
            <a:r>
              <a:rPr lang="en-US"/>
              <a:t> of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69375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57388" y="188913"/>
            <a:ext cx="3400425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56260" y="3116455"/>
            <a:ext cx="6638306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>
                <a:tab pos="478734" algn="l"/>
              </a:tabLst>
            </a:pPr>
            <a:endParaRPr lang="en-US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The Effects of Drug Combinations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7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6</a:t>
            </a:fld>
            <a:r>
              <a:rPr lang="en-US"/>
              <a:t> of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42153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57388" y="200025"/>
            <a:ext cx="3400425" cy="25511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56260" y="3116455"/>
            <a:ext cx="6626431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The Effects of Drug Combinations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7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7</a:t>
            </a:fld>
            <a:r>
              <a:rPr lang="en-US"/>
              <a:t> of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9167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44688" y="200025"/>
            <a:ext cx="3402012" cy="25511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68135" y="3116455"/>
            <a:ext cx="6602682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baseline="0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The Effects of Drug Combinations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7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8</a:t>
            </a:fld>
            <a:r>
              <a:rPr lang="en-US"/>
              <a:t> of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8103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57388" y="200025"/>
            <a:ext cx="3400425" cy="25511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56260" y="3116455"/>
            <a:ext cx="6626431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The Effects of Drug Combinations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7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9</a:t>
            </a:fld>
            <a:r>
              <a:rPr lang="en-US"/>
              <a:t> of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990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21">
            <a:extLst>
              <a:ext uri="{FF2B5EF4-FFF2-40B4-BE49-F238E27FC236}">
                <a16:creationId xmlns:a16="http://schemas.microsoft.com/office/drawing/2014/main" id="{0ECC2AD1-9D77-4742-807F-AF0B86DEB6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35775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spc="300">
                <a:solidFill>
                  <a:srgbClr val="FFFFFF"/>
                </a:solidFill>
                <a:latin typeface="Arial Narrow" panose="020B0606020202030204" pitchFamily="34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7-</a:t>
            </a:r>
            <a:fld id="{F9FD7121-6344-493B-BB7B-CFD9AD1ECE1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990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0080"/>
            <a:ext cx="8229600" cy="640080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5920"/>
            <a:ext cx="8229600" cy="438672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Slide Number Placeholder 21">
            <a:extLst>
              <a:ext uri="{FF2B5EF4-FFF2-40B4-BE49-F238E27FC236}">
                <a16:creationId xmlns:a16="http://schemas.microsoft.com/office/drawing/2014/main" id="{B508AD26-284E-4AE6-A42E-5C2313AA2B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35775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spc="300">
                <a:solidFill>
                  <a:srgbClr val="FFFFFF"/>
                </a:solidFill>
                <a:latin typeface="Arial Narrow" panose="020B0606020202030204" pitchFamily="34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7-</a:t>
            </a:r>
            <a:fld id="{F9FD7121-6344-493B-BB7B-CFD9AD1ECE1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162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45920"/>
            <a:ext cx="8229600" cy="4572000"/>
          </a:xfrm>
          <a:prstGeom prst="rect">
            <a:avLst/>
          </a:prstGeom>
        </p:spPr>
        <p:txBody>
          <a:bodyPr/>
          <a:lstStyle>
            <a:lvl1pPr>
              <a:defRPr b="0"/>
            </a:lvl1pPr>
            <a:lvl2pPr>
              <a:defRPr b="0"/>
            </a:lvl2pPr>
            <a:lvl3pPr>
              <a:defRPr b="0"/>
            </a:lvl3pPr>
            <a:lvl4pPr>
              <a:defRPr b="0"/>
            </a:lvl4pPr>
            <a:lvl5pPr>
              <a:defRPr b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640080"/>
            <a:ext cx="8229600" cy="64008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21">
            <a:extLst>
              <a:ext uri="{FF2B5EF4-FFF2-40B4-BE49-F238E27FC236}">
                <a16:creationId xmlns:a16="http://schemas.microsoft.com/office/drawing/2014/main" id="{ECADA6DC-974D-4AD4-9720-07B94CFB80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35775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spc="300">
                <a:solidFill>
                  <a:srgbClr val="FFFFFF"/>
                </a:solidFill>
                <a:latin typeface="Arial Narrow" panose="020B0606020202030204" pitchFamily="34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7-</a:t>
            </a:r>
            <a:fld id="{F9FD7121-6344-493B-BB7B-CFD9AD1ECE1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842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0080"/>
            <a:ext cx="8229600" cy="64008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21">
            <a:extLst>
              <a:ext uri="{FF2B5EF4-FFF2-40B4-BE49-F238E27FC236}">
                <a16:creationId xmlns:a16="http://schemas.microsoft.com/office/drawing/2014/main" id="{E9B5689D-53E4-49A7-83EA-79EE8A7DDB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35775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spc="300">
                <a:solidFill>
                  <a:srgbClr val="FFFFFF"/>
                </a:solidFill>
                <a:latin typeface="Arial Narrow" panose="020B0606020202030204" pitchFamily="34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7-</a:t>
            </a:r>
            <a:fld id="{F9FD7121-6344-493B-BB7B-CFD9AD1ECE1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400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3"/>
          <p:cNvSpPr>
            <a:spLocks noGrp="1" noChangeArrowheads="1"/>
          </p:cNvSpPr>
          <p:nvPr userDrawn="1">
            <p:ph type="title"/>
          </p:nvPr>
        </p:nvSpPr>
        <p:spPr bwMode="auto">
          <a:xfrm>
            <a:off x="457200" y="640080"/>
            <a:ext cx="8229600" cy="64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Title </a:t>
            </a:r>
          </a:p>
        </p:txBody>
      </p:sp>
      <p:sp>
        <p:nvSpPr>
          <p:cNvPr id="1029" name="Rectangle 6"/>
          <p:cNvSpPr>
            <a:spLocks noGrp="1" noChangeArrowheads="1"/>
          </p:cNvSpPr>
          <p:nvPr userDrawn="1">
            <p:ph type="body" idx="1"/>
          </p:nvPr>
        </p:nvSpPr>
        <p:spPr bwMode="auto">
          <a:xfrm>
            <a:off x="457200" y="1645920"/>
            <a:ext cx="8229600" cy="4389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1030" name="Rectangle 7"/>
          <p:cNvSpPr>
            <a:spLocks noChangeArrowheads="1"/>
          </p:cNvSpPr>
          <p:nvPr userDrawn="1"/>
        </p:nvSpPr>
        <p:spPr bwMode="auto">
          <a:xfrm>
            <a:off x="1524000" y="1066800"/>
            <a:ext cx="7162800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b="1">
              <a:solidFill>
                <a:srgbClr val="003D7D"/>
              </a:solidFill>
              <a:latin typeface="Arial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4881F5B-A54B-4E9A-8170-6FB1485FC893}"/>
              </a:ext>
            </a:extLst>
          </p:cNvPr>
          <p:cNvSpPr/>
          <p:nvPr userDrawn="1"/>
        </p:nvSpPr>
        <p:spPr>
          <a:xfrm>
            <a:off x="0" y="-11430"/>
            <a:ext cx="9144000" cy="365760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1FD706E-8025-40D8-BFB7-17CE332E760D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47248" y="30480"/>
            <a:ext cx="222126" cy="274320"/>
          </a:xfrm>
          <a:prstGeom prst="rect">
            <a:avLst/>
          </a:prstGeom>
        </p:spPr>
      </p:pic>
      <p:sp>
        <p:nvSpPr>
          <p:cNvPr id="10" name="Text Box 37">
            <a:extLst>
              <a:ext uri="{FF2B5EF4-FFF2-40B4-BE49-F238E27FC236}">
                <a16:creationId xmlns:a16="http://schemas.microsoft.com/office/drawing/2014/main" id="{F3837B0F-6028-49CA-B97B-F011FC13A95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500" y="13571"/>
            <a:ext cx="6740645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400" b="0" spc="300" dirty="0">
                <a:solidFill>
                  <a:srgbClr val="F2F2F2"/>
                </a:solidFill>
                <a:latin typeface="Arial Narrow" panose="020B0606020202030204" pitchFamily="34" charset="0"/>
              </a:rPr>
              <a:t>Session 7 – The Effects of Drug Combinations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21142F3-6E59-4A77-BD4E-3BB498DA5F72}"/>
              </a:ext>
            </a:extLst>
          </p:cNvPr>
          <p:cNvSpPr/>
          <p:nvPr userDrawn="1"/>
        </p:nvSpPr>
        <p:spPr>
          <a:xfrm>
            <a:off x="0" y="6492875"/>
            <a:ext cx="9144000" cy="36576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 Box 4">
            <a:extLst>
              <a:ext uri="{FF2B5EF4-FFF2-40B4-BE49-F238E27FC236}">
                <a16:creationId xmlns:a16="http://schemas.microsoft.com/office/drawing/2014/main" id="{B284002A-4A34-4179-9A53-CAAD6C38F5E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500" y="6508750"/>
            <a:ext cx="52324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FFFFFF"/>
                </a:solidFill>
                <a:latin typeface="Arial Black" panose="020B0A04020102020204" pitchFamily="34" charset="0"/>
              </a:rPr>
              <a:t>ARIDE</a:t>
            </a:r>
            <a:endParaRPr lang="en-US" sz="1400" dirty="0">
              <a:solidFill>
                <a:srgbClr val="FFFFFF"/>
              </a:solidFill>
              <a:latin typeface="Arial Black" panose="020B0A04020102020204" pitchFamily="34" charset="0"/>
            </a:endParaRPr>
          </a:p>
        </p:txBody>
      </p:sp>
      <p:sp>
        <p:nvSpPr>
          <p:cNvPr id="13" name="Slide Number Placeholder 21">
            <a:extLst>
              <a:ext uri="{FF2B5EF4-FFF2-40B4-BE49-F238E27FC236}">
                <a16:creationId xmlns:a16="http://schemas.microsoft.com/office/drawing/2014/main" id="{A042ED3C-99EB-45B5-A68B-4A06B3FBD0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35775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spc="300">
                <a:solidFill>
                  <a:srgbClr val="FFFFFF"/>
                </a:solidFill>
                <a:latin typeface="Arial Narrow" panose="020B0606020202030204" pitchFamily="34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7-</a:t>
            </a:r>
            <a:fld id="{F9FD7121-6344-493B-BB7B-CFD9AD1ECE1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8" r:id="rId1"/>
    <p:sldLayoutId id="2147484080" r:id="rId2"/>
    <p:sldLayoutId id="2147484081" r:id="rId3"/>
    <p:sldLayoutId id="2147484082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ts val="600"/>
        </a:spcAft>
        <a:defRPr sz="2600" b="0">
          <a:solidFill>
            <a:srgbClr val="000000"/>
          </a:solidFill>
          <a:latin typeface="+mj-lt"/>
          <a:ea typeface="+mn-ea"/>
          <a:cs typeface="+mn-cs"/>
        </a:defRPr>
      </a:lvl1pPr>
      <a:lvl2pPr marL="457200" indent="-228600" algn="l" rtl="0" eaLnBrk="0" fontAlgn="base" hangingPunct="0">
        <a:spcBef>
          <a:spcPct val="0"/>
        </a:spcBef>
        <a:spcAft>
          <a:spcPts val="600"/>
        </a:spcAft>
        <a:buFont typeface="Arial" panose="020B0604020202020204" pitchFamily="34" charset="0"/>
        <a:buChar char="•"/>
        <a:defRPr sz="2600" b="0">
          <a:solidFill>
            <a:srgbClr val="000000"/>
          </a:solidFill>
          <a:latin typeface="+mj-lt"/>
        </a:defRPr>
      </a:lvl2pPr>
      <a:lvl3pPr marL="685800" indent="-231775" algn="l" rtl="0" eaLnBrk="0" fontAlgn="base" hangingPunct="0">
        <a:spcBef>
          <a:spcPct val="0"/>
        </a:spcBef>
        <a:spcAft>
          <a:spcPts val="600"/>
        </a:spcAft>
        <a:buFont typeface="Trebuchet MS" pitchFamily="34" charset="0"/>
        <a:buChar char="―"/>
        <a:defRPr sz="2600" b="0">
          <a:solidFill>
            <a:srgbClr val="000000"/>
          </a:solidFill>
          <a:latin typeface="+mj-lt"/>
        </a:defRPr>
      </a:lvl3pPr>
      <a:lvl4pPr marL="1028700" indent="-342900" algn="l" rtl="0" eaLnBrk="0" fontAlgn="base" hangingPunct="0">
        <a:spcBef>
          <a:spcPct val="0"/>
        </a:spcBef>
        <a:spcAft>
          <a:spcPts val="600"/>
        </a:spcAft>
        <a:buFont typeface="Wingdings" panose="05000000000000000000" pitchFamily="2" charset="2"/>
        <a:buChar char="ü"/>
        <a:defRPr sz="2600" b="0">
          <a:solidFill>
            <a:srgbClr val="000000"/>
          </a:solidFill>
          <a:latin typeface="+mj-lt"/>
        </a:defRPr>
      </a:lvl4pPr>
      <a:lvl5pPr marL="1377950" indent="-230188" algn="l" rtl="0" eaLnBrk="0" fontAlgn="base" hangingPunct="0">
        <a:spcBef>
          <a:spcPct val="0"/>
        </a:spcBef>
        <a:spcAft>
          <a:spcPct val="0"/>
        </a:spcAft>
        <a:buFont typeface="Trebuchet MS" pitchFamily="34" charset="0"/>
        <a:buChar char="―"/>
        <a:defRPr sz="2600" b="0">
          <a:solidFill>
            <a:srgbClr val="000000"/>
          </a:solidFill>
          <a:latin typeface="+mj-lt"/>
        </a:defRPr>
      </a:lvl5pPr>
      <a:lvl6pPr marL="18351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6pPr>
      <a:lvl7pPr marL="22923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7pPr>
      <a:lvl8pPr marL="27495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8pPr>
      <a:lvl9pPr marL="32067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2" descr="pcp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4" r="4333" b="4903"/>
          <a:stretch>
            <a:fillRect/>
          </a:stretch>
        </p:blipFill>
        <p:spPr bwMode="auto">
          <a:xfrm>
            <a:off x="3558074" y="3882801"/>
            <a:ext cx="2152650" cy="1506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 bwMode="auto">
          <a:xfrm>
            <a:off x="3668109" y="1431925"/>
            <a:ext cx="4177069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9pPr>
          </a:lstStyle>
          <a:p>
            <a:pPr algn="l"/>
            <a:r>
              <a:rPr lang="en-US" altLang="en-US" kern="0" dirty="0">
                <a:solidFill>
                  <a:schemeClr val="tx2"/>
                </a:solidFill>
              </a:rPr>
              <a:t>Session 7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 bwMode="auto">
          <a:xfrm>
            <a:off x="3577979" y="2388472"/>
            <a:ext cx="49784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3200" b="1" dirty="0">
                <a:solidFill>
                  <a:srgbClr val="000000"/>
                </a:solidFill>
                <a:latin typeface="+mj-lt"/>
                <a:cs typeface="+mn-cs"/>
              </a:rPr>
              <a:t>The Effects of Drug Combinations</a:t>
            </a:r>
          </a:p>
        </p:txBody>
      </p:sp>
      <p:pic>
        <p:nvPicPr>
          <p:cNvPr id="15" name="Content Placeholder 17" descr="alcohol.jpg"/>
          <p:cNvPicPr>
            <a:picLocks noGrp="1" noChangeAspect="1"/>
          </p:cNvPicPr>
          <p:nvPr>
            <p:ph sz="quarter"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02971" y="931068"/>
            <a:ext cx="2273300" cy="1855787"/>
          </a:xfrm>
        </p:spPr>
      </p:pic>
      <p:pic>
        <p:nvPicPr>
          <p:cNvPr id="16" name="Picture 2" descr="Heroin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0" t="6372"/>
          <a:stretch>
            <a:fillRect/>
          </a:stretch>
        </p:blipFill>
        <p:spPr bwMode="auto">
          <a:xfrm>
            <a:off x="5336293" y="4038375"/>
            <a:ext cx="1839913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9" descr="cocaine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42"/>
          <a:stretch>
            <a:fillRect/>
          </a:stretch>
        </p:blipFill>
        <p:spPr bwMode="auto">
          <a:xfrm>
            <a:off x="1502288" y="4075247"/>
            <a:ext cx="2273300" cy="1528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13" descr="cannabis3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1" t="2094" r="1438"/>
          <a:stretch/>
        </p:blipFill>
        <p:spPr bwMode="auto">
          <a:xfrm>
            <a:off x="550048" y="2617100"/>
            <a:ext cx="1362635" cy="204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7179" y="5435934"/>
            <a:ext cx="1109027" cy="1066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2683" y="5660044"/>
            <a:ext cx="1136643" cy="759254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809" y="5844671"/>
            <a:ext cx="1658382" cy="39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690746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45920"/>
            <a:ext cx="8229600" cy="2209800"/>
          </a:xfrm>
        </p:spPr>
        <p:txBody>
          <a:bodyPr/>
          <a:lstStyle/>
          <a:p>
            <a:pPr lvl="1"/>
            <a:r>
              <a:rPr lang="en-US" b="1" dirty="0"/>
              <a:t>HGN</a:t>
            </a:r>
            <a:r>
              <a:rPr lang="en-US" dirty="0"/>
              <a:t> - Present</a:t>
            </a:r>
          </a:p>
          <a:p>
            <a:pPr lvl="1"/>
            <a:r>
              <a:rPr lang="en-US" b="1" dirty="0"/>
              <a:t>VGN</a:t>
            </a:r>
            <a:r>
              <a:rPr lang="en-US" dirty="0"/>
              <a:t> - Possibly Present</a:t>
            </a:r>
          </a:p>
          <a:p>
            <a:pPr lvl="1"/>
            <a:r>
              <a:rPr lang="en-US" b="1" dirty="0"/>
              <a:t>LOC</a:t>
            </a:r>
            <a:r>
              <a:rPr lang="en-US" dirty="0"/>
              <a:t> - Present </a:t>
            </a:r>
          </a:p>
          <a:p>
            <a:pPr lvl="1"/>
            <a:r>
              <a:rPr lang="en-US" b="1" dirty="0"/>
              <a:t>Pupil Size </a:t>
            </a:r>
            <a:r>
              <a:rPr lang="en-US" dirty="0"/>
              <a:t>- Constricted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Likely Effects of the Combination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7-</a:t>
            </a:r>
            <a:fld id="{92E9D074-BE69-4A15-997A-55B01E973E4B}" type="slidenum">
              <a:rPr lang="en-US" smtClean="0"/>
              <a:pPr/>
              <a:t>10</a:t>
            </a:fld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63F66EE-AE39-4EEB-867C-E00B24505B0C}"/>
              </a:ext>
            </a:extLst>
          </p:cNvPr>
          <p:cNvGrpSpPr/>
          <p:nvPr/>
        </p:nvGrpSpPr>
        <p:grpSpPr>
          <a:xfrm>
            <a:off x="1089819" y="4414242"/>
            <a:ext cx="6964362" cy="1107996"/>
            <a:chOff x="1089819" y="4414242"/>
            <a:chExt cx="6964362" cy="1107996"/>
          </a:xfrm>
        </p:grpSpPr>
        <p:sp>
          <p:nvSpPr>
            <p:cNvPr id="7" name="Text Box 3"/>
            <p:cNvSpPr txBox="1">
              <a:spLocks noChangeArrowheads="1"/>
            </p:cNvSpPr>
            <p:nvPr/>
          </p:nvSpPr>
          <p:spPr bwMode="auto">
            <a:xfrm>
              <a:off x="1089819" y="4707097"/>
              <a:ext cx="1676400" cy="522287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2800" dirty="0">
                  <a:solidFill>
                    <a:schemeClr val="bg1"/>
                  </a:solidFill>
                  <a:latin typeface="Arial" charset="0"/>
                </a:rPr>
                <a:t>Action</a:t>
              </a:r>
              <a:r>
                <a:rPr lang="en-US" altLang="en-US" sz="2800" b="1" dirty="0">
                  <a:solidFill>
                    <a:schemeClr val="bg1"/>
                  </a:solidFill>
                  <a:latin typeface="Arial" charset="0"/>
                </a:rPr>
                <a:t> </a:t>
              </a:r>
            </a:p>
          </p:txBody>
        </p:sp>
        <p:sp>
          <p:nvSpPr>
            <p:cNvPr id="11" name="Text Box 7"/>
            <p:cNvSpPr txBox="1">
              <a:spLocks noChangeArrowheads="1"/>
            </p:cNvSpPr>
            <p:nvPr/>
          </p:nvSpPr>
          <p:spPr bwMode="auto">
            <a:xfrm>
              <a:off x="3733800" y="4703922"/>
              <a:ext cx="1676400" cy="5286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sz="2800" dirty="0">
                  <a:solidFill>
                    <a:srgbClr val="000000"/>
                  </a:solidFill>
                  <a:latin typeface="Arial" charset="0"/>
                  <a:cs typeface="+mn-cs"/>
                </a:rPr>
                <a:t>Nothing</a:t>
              </a:r>
            </a:p>
          </p:txBody>
        </p:sp>
        <p:sp>
          <p:nvSpPr>
            <p:cNvPr id="15" name="Text Box 11"/>
            <p:cNvSpPr txBox="1">
              <a:spLocks noChangeArrowheads="1"/>
            </p:cNvSpPr>
            <p:nvPr/>
          </p:nvSpPr>
          <p:spPr bwMode="auto">
            <a:xfrm>
              <a:off x="6377781" y="4707097"/>
              <a:ext cx="1676400" cy="522287"/>
            </a:xfrm>
            <a:prstGeom prst="rect">
              <a:avLst/>
            </a:prstGeom>
            <a:solidFill>
              <a:srgbClr val="00206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2800" dirty="0">
                  <a:solidFill>
                    <a:schemeClr val="bg1"/>
                  </a:solidFill>
                  <a:latin typeface="Arial" charset="0"/>
                </a:rPr>
                <a:t>Action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E68A2FC9-20D4-4785-B2F6-FAED75936828}"/>
                </a:ext>
              </a:extLst>
            </p:cNvPr>
            <p:cNvSpPr txBox="1"/>
            <p:nvPr/>
          </p:nvSpPr>
          <p:spPr>
            <a:xfrm>
              <a:off x="2808053" y="4414242"/>
              <a:ext cx="883913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600" dirty="0">
                  <a:solidFill>
                    <a:srgbClr val="000000"/>
                  </a:solidFill>
                  <a:latin typeface="Arial Black" panose="020B0A04020102020204" pitchFamily="34" charset="0"/>
                </a:rPr>
                <a:t>+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4302F956-7674-4B15-956A-814DC4073EC8}"/>
                </a:ext>
              </a:extLst>
            </p:cNvPr>
            <p:cNvSpPr txBox="1"/>
            <p:nvPr/>
          </p:nvSpPr>
          <p:spPr>
            <a:xfrm>
              <a:off x="5452034" y="4414242"/>
              <a:ext cx="883913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600" dirty="0">
                  <a:solidFill>
                    <a:srgbClr val="000000"/>
                  </a:solidFill>
                  <a:latin typeface="Arial Black" panose="020B0A04020102020204" pitchFamily="34" charset="0"/>
                </a:rPr>
                <a:t>=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777515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45920"/>
            <a:ext cx="8229600" cy="1478275"/>
          </a:xfrm>
        </p:spPr>
        <p:txBody>
          <a:bodyPr/>
          <a:lstStyle/>
          <a:p>
            <a:pPr algn="ctr"/>
            <a:r>
              <a:rPr lang="en-US" dirty="0"/>
              <a:t>If both drugs affect some particular indicator of impairment, their combination also will affect that behavior.</a:t>
            </a:r>
          </a:p>
          <a:p>
            <a:endParaRPr lang="en-US" dirty="0"/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Additive Effect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7-</a:t>
            </a:r>
            <a:fld id="{92E9D074-BE69-4A15-997A-55B01E973E4B}" type="slidenum">
              <a:rPr lang="en-US" smtClean="0"/>
              <a:pPr/>
              <a:t>11</a:t>
            </a:fld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2558F60-1BC2-41C2-949E-E6073DC6BC26}"/>
              </a:ext>
            </a:extLst>
          </p:cNvPr>
          <p:cNvGrpSpPr/>
          <p:nvPr/>
        </p:nvGrpSpPr>
        <p:grpSpPr>
          <a:xfrm>
            <a:off x="556419" y="3853816"/>
            <a:ext cx="8267873" cy="1107996"/>
            <a:chOff x="556419" y="3853816"/>
            <a:chExt cx="8267873" cy="1107996"/>
          </a:xfrm>
        </p:grpSpPr>
        <p:sp>
          <p:nvSpPr>
            <p:cNvPr id="7" name="Text Box 3"/>
            <p:cNvSpPr txBox="1">
              <a:spLocks noChangeArrowheads="1"/>
            </p:cNvSpPr>
            <p:nvPr/>
          </p:nvSpPr>
          <p:spPr bwMode="auto">
            <a:xfrm>
              <a:off x="556419" y="4145877"/>
              <a:ext cx="1676400" cy="523875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2800" dirty="0">
                  <a:solidFill>
                    <a:schemeClr val="bg1"/>
                  </a:solidFill>
                  <a:latin typeface="Arial" charset="0"/>
                </a:rPr>
                <a:t>Action </a:t>
              </a:r>
            </a:p>
          </p:txBody>
        </p:sp>
        <p:sp>
          <p:nvSpPr>
            <p:cNvPr id="14" name="Text Box 11"/>
            <p:cNvSpPr txBox="1">
              <a:spLocks noChangeArrowheads="1"/>
            </p:cNvSpPr>
            <p:nvPr/>
          </p:nvSpPr>
          <p:spPr bwMode="auto">
            <a:xfrm>
              <a:off x="3236206" y="4145877"/>
              <a:ext cx="1676400" cy="523875"/>
            </a:xfrm>
            <a:prstGeom prst="rect">
              <a:avLst/>
            </a:prstGeom>
            <a:solidFill>
              <a:srgbClr val="00206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2800" dirty="0">
                  <a:solidFill>
                    <a:schemeClr val="bg1"/>
                  </a:solidFill>
                  <a:latin typeface="Arial" charset="0"/>
                </a:rPr>
                <a:t>Action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5A23401F-6785-49ED-9798-43A2016A0E1B}"/>
                </a:ext>
              </a:extLst>
            </p:cNvPr>
            <p:cNvSpPr txBox="1"/>
            <p:nvPr/>
          </p:nvSpPr>
          <p:spPr>
            <a:xfrm>
              <a:off x="2292556" y="3853816"/>
              <a:ext cx="883913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600" dirty="0">
                  <a:solidFill>
                    <a:srgbClr val="000000"/>
                  </a:solidFill>
                  <a:latin typeface="Arial Black" panose="020B0A04020102020204" pitchFamily="34" charset="0"/>
                </a:rPr>
                <a:t>+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9D8A87BC-BCEC-4B52-9598-FE8C02A71C52}"/>
                </a:ext>
              </a:extLst>
            </p:cNvPr>
            <p:cNvSpPr txBox="1"/>
            <p:nvPr/>
          </p:nvSpPr>
          <p:spPr>
            <a:xfrm>
              <a:off x="4972343" y="3853816"/>
              <a:ext cx="883913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600" dirty="0">
                  <a:solidFill>
                    <a:srgbClr val="000000"/>
                  </a:solidFill>
                  <a:latin typeface="Arial Black" panose="020B0A04020102020204" pitchFamily="34" charset="0"/>
                </a:rPr>
                <a:t>=</a:t>
              </a:r>
            </a:p>
          </p:txBody>
        </p:sp>
        <p:sp>
          <p:nvSpPr>
            <p:cNvPr id="20" name="Text Box 11">
              <a:extLst>
                <a:ext uri="{FF2B5EF4-FFF2-40B4-BE49-F238E27FC236}">
                  <a16:creationId xmlns:a16="http://schemas.microsoft.com/office/drawing/2014/main" id="{4E11EB0A-8E1A-47A9-9DA7-2994DA7282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15992" y="4146204"/>
              <a:ext cx="2908300" cy="523220"/>
            </a:xfrm>
            <a:prstGeom prst="rect">
              <a:avLst/>
            </a:prstGeom>
            <a:solidFill>
              <a:schemeClr val="accent5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2800" dirty="0">
                  <a:solidFill>
                    <a:schemeClr val="bg1"/>
                  </a:solidFill>
                  <a:latin typeface="Arial" charset="0"/>
                </a:rPr>
                <a:t>Greater Action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435774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363938" y="1801709"/>
            <a:ext cx="4114800" cy="3948354"/>
          </a:xfrm>
          <a:noFill/>
        </p:spPr>
        <p:txBody>
          <a:bodyPr/>
          <a:lstStyle/>
          <a:p>
            <a:pPr marL="0" indent="0" algn="ctr" eaLnBrk="1" hangingPunct="1">
              <a:spcBef>
                <a:spcPts val="1200"/>
              </a:spcBef>
              <a:defRPr/>
            </a:pPr>
            <a:r>
              <a:rPr lang="en-US" sz="2800" b="1" dirty="0"/>
              <a:t>Alcohol</a:t>
            </a:r>
          </a:p>
          <a:p>
            <a:pPr marL="0" indent="0" eaLnBrk="1" hangingPunct="1">
              <a:spcBef>
                <a:spcPts val="1200"/>
              </a:spcBef>
              <a:defRPr/>
            </a:pPr>
            <a:r>
              <a:rPr lang="en-US" sz="2600" dirty="0"/>
              <a:t>Typically cause:</a:t>
            </a:r>
          </a:p>
          <a:p>
            <a:pPr marL="457200" indent="-231775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/>
              <a:t>HGN</a:t>
            </a:r>
            <a:r>
              <a:rPr lang="en-US" b="0" dirty="0"/>
              <a:t> - Present</a:t>
            </a:r>
          </a:p>
          <a:p>
            <a:pPr marL="457200" indent="-231775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/>
              <a:t>VGN</a:t>
            </a:r>
            <a:r>
              <a:rPr lang="en-US" dirty="0"/>
              <a:t> - </a:t>
            </a:r>
            <a:r>
              <a:rPr lang="en-US" b="0" dirty="0"/>
              <a:t>Possibly present</a:t>
            </a:r>
          </a:p>
          <a:p>
            <a:pPr marL="457200" indent="-231775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/>
              <a:t>LOC</a:t>
            </a:r>
            <a:r>
              <a:rPr lang="en-US" dirty="0"/>
              <a:t> - </a:t>
            </a:r>
            <a:r>
              <a:rPr lang="en-US" b="0" dirty="0"/>
              <a:t>Present</a:t>
            </a:r>
          </a:p>
          <a:p>
            <a:pPr marL="457200" indent="-231775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/>
              <a:t>Pupil Size </a:t>
            </a:r>
            <a:r>
              <a:rPr lang="en-US" dirty="0"/>
              <a:t>- Normal</a:t>
            </a:r>
            <a:endParaRPr lang="en-US" b="0" dirty="0"/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>
          <a:xfrm>
            <a:off x="363940" y="504376"/>
            <a:ext cx="8534400" cy="762000"/>
          </a:xfrm>
        </p:spPr>
        <p:txBody>
          <a:bodyPr/>
          <a:lstStyle/>
          <a:p>
            <a:r>
              <a:rPr lang="en-US" altLang="en-US" dirty="0"/>
              <a:t>Additive Effect Examples</a:t>
            </a:r>
          </a:p>
        </p:txBody>
      </p:sp>
      <p:sp>
        <p:nvSpPr>
          <p:cNvPr id="7" name="Content Placeholder 4"/>
          <p:cNvSpPr txBox="1">
            <a:spLocks/>
          </p:cNvSpPr>
          <p:nvPr/>
        </p:nvSpPr>
        <p:spPr bwMode="auto">
          <a:xfrm>
            <a:off x="4854575" y="1801709"/>
            <a:ext cx="4114800" cy="3948354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3366"/>
                </a:solidFill>
                <a:latin typeface="+mj-lt"/>
                <a:ea typeface="+mn-ea"/>
                <a:cs typeface="+mn-cs"/>
              </a:defRPr>
            </a:lvl1pPr>
            <a:lvl2pPr marL="287338" indent="-173038" algn="l" rt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 sz="2800" b="1">
                <a:solidFill>
                  <a:srgbClr val="003366"/>
                </a:solidFill>
                <a:latin typeface="+mj-lt"/>
              </a:defRPr>
            </a:lvl2pPr>
            <a:lvl3pPr marL="627063" indent="-173038" algn="l" rtl="0" eaLnBrk="0" fontAlgn="base" hangingPunct="0">
              <a:spcBef>
                <a:spcPct val="0"/>
              </a:spcBef>
              <a:spcAft>
                <a:spcPct val="0"/>
              </a:spcAft>
              <a:buFont typeface="Trebuchet MS" pitchFamily="34" charset="0"/>
              <a:buChar char="―"/>
              <a:defRPr sz="2400" b="1">
                <a:solidFill>
                  <a:srgbClr val="003366"/>
                </a:solidFill>
                <a:latin typeface="+mj-lt"/>
              </a:defRPr>
            </a:lvl3pPr>
            <a:lvl4pPr marL="1031875" indent="-228600" algn="l" rt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 b="1">
                <a:solidFill>
                  <a:srgbClr val="003366"/>
                </a:solidFill>
                <a:latin typeface="+mj-lt"/>
              </a:defRPr>
            </a:lvl4pPr>
            <a:lvl5pPr marL="1377950" indent="-230188" algn="l" rtl="0" eaLnBrk="0" fontAlgn="base" hangingPunct="0">
              <a:spcBef>
                <a:spcPct val="0"/>
              </a:spcBef>
              <a:spcAft>
                <a:spcPct val="0"/>
              </a:spcAft>
              <a:buFont typeface="Trebuchet MS" pitchFamily="34" charset="0"/>
              <a:buChar char="―"/>
              <a:defRPr sz="2000" b="1">
                <a:solidFill>
                  <a:srgbClr val="003366"/>
                </a:solidFill>
                <a:latin typeface="+mj-lt"/>
              </a:defRPr>
            </a:lvl5pPr>
            <a:lvl6pPr marL="18351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6pPr>
            <a:lvl7pPr marL="22923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7pPr>
            <a:lvl8pPr marL="27495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8pPr>
            <a:lvl9pPr marL="32067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9pPr>
          </a:lstStyle>
          <a:p>
            <a:pPr marL="0" indent="0" algn="ctr" eaLnBrk="1" hangingPunct="1">
              <a:spcBef>
                <a:spcPts val="1200"/>
              </a:spcBef>
              <a:defRPr/>
            </a:pPr>
            <a:r>
              <a:rPr lang="en-US" sz="2800" kern="0" dirty="0">
                <a:solidFill>
                  <a:srgbClr val="000000"/>
                </a:solidFill>
              </a:rPr>
              <a:t>CNS Depressant </a:t>
            </a:r>
          </a:p>
          <a:p>
            <a:pPr marL="0" indent="0" eaLnBrk="1" hangingPunct="1">
              <a:spcBef>
                <a:spcPts val="1200"/>
              </a:spcBef>
              <a:spcAft>
                <a:spcPts val="600"/>
              </a:spcAft>
              <a:defRPr/>
            </a:pPr>
            <a:r>
              <a:rPr lang="en-US" sz="2600" b="0" kern="0" dirty="0">
                <a:solidFill>
                  <a:srgbClr val="000000"/>
                </a:solidFill>
              </a:rPr>
              <a:t>Typically cause:</a:t>
            </a:r>
          </a:p>
          <a:p>
            <a:pPr marL="457200" indent="-231775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600" dirty="0">
                <a:solidFill>
                  <a:srgbClr val="000000"/>
                </a:solidFill>
              </a:rPr>
              <a:t>HGN</a:t>
            </a:r>
            <a:r>
              <a:rPr lang="en-US" sz="2600" b="0" dirty="0">
                <a:solidFill>
                  <a:srgbClr val="000000"/>
                </a:solidFill>
              </a:rPr>
              <a:t> - Present</a:t>
            </a:r>
          </a:p>
          <a:p>
            <a:pPr marL="457200" indent="-231775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600" dirty="0">
                <a:solidFill>
                  <a:srgbClr val="000000"/>
                </a:solidFill>
              </a:rPr>
              <a:t>VGN</a:t>
            </a:r>
            <a:r>
              <a:rPr lang="en-US" sz="2600" b="0" dirty="0">
                <a:solidFill>
                  <a:srgbClr val="000000"/>
                </a:solidFill>
              </a:rPr>
              <a:t> - Possibly Present</a:t>
            </a:r>
          </a:p>
          <a:p>
            <a:pPr marL="457200" indent="-231775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600" dirty="0">
                <a:solidFill>
                  <a:srgbClr val="000000"/>
                </a:solidFill>
              </a:rPr>
              <a:t>LOC</a:t>
            </a:r>
            <a:r>
              <a:rPr lang="en-US" sz="2600" b="0" dirty="0">
                <a:solidFill>
                  <a:srgbClr val="000000"/>
                </a:solidFill>
              </a:rPr>
              <a:t> - Present</a:t>
            </a:r>
          </a:p>
          <a:p>
            <a:pPr marL="457200" indent="-231775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600" dirty="0">
                <a:solidFill>
                  <a:srgbClr val="000000"/>
                </a:solidFill>
              </a:rPr>
              <a:t>Pupil Size </a:t>
            </a:r>
            <a:r>
              <a:rPr lang="en-US" sz="2600" b="0" dirty="0">
                <a:solidFill>
                  <a:srgbClr val="000000"/>
                </a:solidFill>
              </a:rPr>
              <a:t>- Normal</a:t>
            </a:r>
          </a:p>
          <a:p>
            <a:pPr marL="0" indent="0">
              <a:spcBef>
                <a:spcPts val="1200"/>
              </a:spcBef>
              <a:defRPr/>
            </a:pPr>
            <a:endParaRPr lang="en-US" sz="2600" kern="0" dirty="0">
              <a:solidFill>
                <a:srgbClr val="00206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6835775" y="64325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/>
              <a:t>7-</a:t>
            </a:r>
            <a:fld id="{92E9D074-BE69-4A15-997A-55B01E973E4B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71961B8-E39B-41A3-A23E-05777ABF08FB}"/>
              </a:ext>
            </a:extLst>
          </p:cNvPr>
          <p:cNvCxnSpPr/>
          <p:nvPr/>
        </p:nvCxnSpPr>
        <p:spPr>
          <a:xfrm>
            <a:off x="4575313" y="1470991"/>
            <a:ext cx="0" cy="48039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81822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en-US" dirty="0"/>
              <a:t>When two drugs affect some indicator in opposite ways, their combined effect will be unpredictable.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algn="ctr"/>
            <a:r>
              <a:rPr lang="en-US" dirty="0"/>
              <a:t>Effects will be dependent on which drug is more dominant in the system at any given time.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Antagonistic Effect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7-</a:t>
            </a:r>
            <a:fld id="{92E9D074-BE69-4A15-997A-55B01E973E4B}" type="slidenum">
              <a:rPr lang="en-US" smtClean="0"/>
              <a:pPr/>
              <a:t>13</a:t>
            </a:fld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8C08606-A3B7-4B20-86DC-EE2973C5F1C5}"/>
              </a:ext>
            </a:extLst>
          </p:cNvPr>
          <p:cNvGrpSpPr/>
          <p:nvPr/>
        </p:nvGrpSpPr>
        <p:grpSpPr>
          <a:xfrm>
            <a:off x="563563" y="3092448"/>
            <a:ext cx="8123237" cy="1107996"/>
            <a:chOff x="563563" y="3092448"/>
            <a:chExt cx="8123237" cy="1107996"/>
          </a:xfrm>
        </p:grpSpPr>
        <p:sp>
          <p:nvSpPr>
            <p:cNvPr id="7" name="Text Box 3"/>
            <p:cNvSpPr txBox="1">
              <a:spLocks noChangeArrowheads="1"/>
            </p:cNvSpPr>
            <p:nvPr/>
          </p:nvSpPr>
          <p:spPr bwMode="auto">
            <a:xfrm>
              <a:off x="563563" y="3384509"/>
              <a:ext cx="1676400" cy="523875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2800" dirty="0">
                  <a:solidFill>
                    <a:schemeClr val="bg1"/>
                  </a:solidFill>
                  <a:latin typeface="Arial" charset="0"/>
                </a:rPr>
                <a:t>Action </a:t>
              </a:r>
            </a:p>
          </p:txBody>
        </p:sp>
        <p:sp>
          <p:nvSpPr>
            <p:cNvPr id="14" name="Text Box 11"/>
            <p:cNvSpPr txBox="1">
              <a:spLocks noChangeArrowheads="1"/>
            </p:cNvSpPr>
            <p:nvPr/>
          </p:nvSpPr>
          <p:spPr bwMode="auto">
            <a:xfrm>
              <a:off x="5791200" y="3384509"/>
              <a:ext cx="2895600" cy="523875"/>
            </a:xfrm>
            <a:prstGeom prst="rect">
              <a:avLst/>
            </a:prstGeom>
            <a:solidFill>
              <a:srgbClr val="7030A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2800" dirty="0">
                  <a:solidFill>
                    <a:schemeClr val="bg1"/>
                  </a:solidFill>
                  <a:latin typeface="Arial" charset="0"/>
                </a:rPr>
                <a:t>Unpredictable</a:t>
              </a:r>
            </a:p>
          </p:txBody>
        </p:sp>
        <p:sp>
          <p:nvSpPr>
            <p:cNvPr id="15" name="Text Box 11"/>
            <p:cNvSpPr txBox="1">
              <a:spLocks noChangeArrowheads="1"/>
            </p:cNvSpPr>
            <p:nvPr/>
          </p:nvSpPr>
          <p:spPr bwMode="auto">
            <a:xfrm>
              <a:off x="3147219" y="3169403"/>
              <a:ext cx="1736725" cy="954087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2800" dirty="0">
                  <a:solidFill>
                    <a:schemeClr val="bg1"/>
                  </a:solidFill>
                  <a:latin typeface="Arial" charset="0"/>
                </a:rPr>
                <a:t>Opposite Action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F80D7AA-75BF-4423-BC23-674FBA3BC152}"/>
                </a:ext>
              </a:extLst>
            </p:cNvPr>
            <p:cNvSpPr txBox="1"/>
            <p:nvPr/>
          </p:nvSpPr>
          <p:spPr>
            <a:xfrm>
              <a:off x="2251635" y="3092448"/>
              <a:ext cx="883913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600" dirty="0">
                  <a:solidFill>
                    <a:srgbClr val="000000"/>
                  </a:solidFill>
                  <a:latin typeface="Arial Black" panose="020B0A04020102020204" pitchFamily="34" charset="0"/>
                </a:rPr>
                <a:t>+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2D2CB115-99A9-4690-9ADF-E1C4DEA636EB}"/>
                </a:ext>
              </a:extLst>
            </p:cNvPr>
            <p:cNvSpPr txBox="1"/>
            <p:nvPr/>
          </p:nvSpPr>
          <p:spPr>
            <a:xfrm>
              <a:off x="4895615" y="3092448"/>
              <a:ext cx="883913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600" dirty="0">
                  <a:solidFill>
                    <a:srgbClr val="000000"/>
                  </a:solidFill>
                  <a:latin typeface="Arial Black" panose="020B0A04020102020204" pitchFamily="34" charset="0"/>
                </a:rPr>
                <a:t>=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612333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363938" y="1801709"/>
            <a:ext cx="4114800" cy="3948354"/>
          </a:xfrm>
          <a:noFill/>
        </p:spPr>
        <p:txBody>
          <a:bodyPr/>
          <a:lstStyle/>
          <a:p>
            <a:pPr marL="0" indent="0" algn="ctr" eaLnBrk="1" hangingPunct="1">
              <a:spcBef>
                <a:spcPts val="1200"/>
              </a:spcBef>
              <a:defRPr/>
            </a:pPr>
            <a:r>
              <a:rPr lang="en-US" sz="2800" b="1" dirty="0"/>
              <a:t>CNS Stimulant</a:t>
            </a:r>
          </a:p>
          <a:p>
            <a:pPr marL="0" indent="0" eaLnBrk="1" hangingPunct="1">
              <a:spcBef>
                <a:spcPts val="1200"/>
              </a:spcBef>
              <a:defRPr/>
            </a:pPr>
            <a:r>
              <a:rPr lang="en-US" sz="2600" dirty="0"/>
              <a:t>Typically cause:</a:t>
            </a:r>
          </a:p>
          <a:p>
            <a:pPr marL="457200" indent="-231775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/>
              <a:t>HGN</a:t>
            </a:r>
            <a:r>
              <a:rPr lang="en-US" b="0" dirty="0"/>
              <a:t> - None</a:t>
            </a:r>
          </a:p>
          <a:p>
            <a:pPr marL="457200" indent="-231775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/>
              <a:t>VGN</a:t>
            </a:r>
            <a:r>
              <a:rPr lang="en-US" dirty="0"/>
              <a:t> - </a:t>
            </a:r>
            <a:r>
              <a:rPr lang="en-US" b="0" dirty="0"/>
              <a:t>None</a:t>
            </a:r>
          </a:p>
          <a:p>
            <a:pPr marL="457200" indent="-231775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/>
              <a:t>LOC</a:t>
            </a:r>
            <a:r>
              <a:rPr lang="en-US" dirty="0"/>
              <a:t> - </a:t>
            </a:r>
            <a:r>
              <a:rPr lang="en-US" b="0" dirty="0"/>
              <a:t>None</a:t>
            </a:r>
          </a:p>
          <a:p>
            <a:pPr marL="457200" indent="-231775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/>
              <a:t>Pupil Size </a:t>
            </a:r>
            <a:r>
              <a:rPr lang="en-US" dirty="0"/>
              <a:t>- Dilated</a:t>
            </a:r>
            <a:endParaRPr lang="en-US" b="0" dirty="0"/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>
          <a:xfrm>
            <a:off x="363940" y="504376"/>
            <a:ext cx="8534400" cy="762000"/>
          </a:xfrm>
        </p:spPr>
        <p:txBody>
          <a:bodyPr/>
          <a:lstStyle/>
          <a:p>
            <a:r>
              <a:rPr lang="en-US" altLang="en-US" dirty="0"/>
              <a:t>Antagonistic Effect Examples</a:t>
            </a:r>
          </a:p>
        </p:txBody>
      </p:sp>
      <p:sp>
        <p:nvSpPr>
          <p:cNvPr id="7" name="Content Placeholder 4"/>
          <p:cNvSpPr txBox="1">
            <a:spLocks/>
          </p:cNvSpPr>
          <p:nvPr/>
        </p:nvSpPr>
        <p:spPr bwMode="auto">
          <a:xfrm>
            <a:off x="4854575" y="1801709"/>
            <a:ext cx="4114800" cy="3948354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3366"/>
                </a:solidFill>
                <a:latin typeface="+mj-lt"/>
                <a:ea typeface="+mn-ea"/>
                <a:cs typeface="+mn-cs"/>
              </a:defRPr>
            </a:lvl1pPr>
            <a:lvl2pPr marL="287338" indent="-173038" algn="l" rt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 sz="2800" b="1">
                <a:solidFill>
                  <a:srgbClr val="003366"/>
                </a:solidFill>
                <a:latin typeface="+mj-lt"/>
              </a:defRPr>
            </a:lvl2pPr>
            <a:lvl3pPr marL="627063" indent="-173038" algn="l" rtl="0" eaLnBrk="0" fontAlgn="base" hangingPunct="0">
              <a:spcBef>
                <a:spcPct val="0"/>
              </a:spcBef>
              <a:spcAft>
                <a:spcPct val="0"/>
              </a:spcAft>
              <a:buFont typeface="Trebuchet MS" pitchFamily="34" charset="0"/>
              <a:buChar char="―"/>
              <a:defRPr sz="2400" b="1">
                <a:solidFill>
                  <a:srgbClr val="003366"/>
                </a:solidFill>
                <a:latin typeface="+mj-lt"/>
              </a:defRPr>
            </a:lvl3pPr>
            <a:lvl4pPr marL="1031875" indent="-228600" algn="l" rt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 b="1">
                <a:solidFill>
                  <a:srgbClr val="003366"/>
                </a:solidFill>
                <a:latin typeface="+mj-lt"/>
              </a:defRPr>
            </a:lvl4pPr>
            <a:lvl5pPr marL="1377950" indent="-230188" algn="l" rtl="0" eaLnBrk="0" fontAlgn="base" hangingPunct="0">
              <a:spcBef>
                <a:spcPct val="0"/>
              </a:spcBef>
              <a:spcAft>
                <a:spcPct val="0"/>
              </a:spcAft>
              <a:buFont typeface="Trebuchet MS" pitchFamily="34" charset="0"/>
              <a:buChar char="―"/>
              <a:defRPr sz="2000" b="1">
                <a:solidFill>
                  <a:srgbClr val="003366"/>
                </a:solidFill>
                <a:latin typeface="+mj-lt"/>
              </a:defRPr>
            </a:lvl5pPr>
            <a:lvl6pPr marL="18351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6pPr>
            <a:lvl7pPr marL="22923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7pPr>
            <a:lvl8pPr marL="27495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8pPr>
            <a:lvl9pPr marL="32067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9pPr>
          </a:lstStyle>
          <a:p>
            <a:pPr marL="0" indent="0" algn="ctr" eaLnBrk="1" hangingPunct="1">
              <a:spcBef>
                <a:spcPts val="1200"/>
              </a:spcBef>
              <a:defRPr/>
            </a:pPr>
            <a:r>
              <a:rPr lang="en-US" sz="2800" kern="0" dirty="0">
                <a:solidFill>
                  <a:srgbClr val="000000"/>
                </a:solidFill>
              </a:rPr>
              <a:t>Narcotic Analgesic</a:t>
            </a:r>
          </a:p>
          <a:p>
            <a:pPr marL="0" indent="0" eaLnBrk="1" hangingPunct="1">
              <a:spcBef>
                <a:spcPts val="1200"/>
              </a:spcBef>
              <a:spcAft>
                <a:spcPts val="600"/>
              </a:spcAft>
              <a:defRPr/>
            </a:pPr>
            <a:r>
              <a:rPr lang="en-US" sz="2600" b="0" kern="0" dirty="0">
                <a:solidFill>
                  <a:srgbClr val="000000"/>
                </a:solidFill>
              </a:rPr>
              <a:t>Typically cause:</a:t>
            </a:r>
          </a:p>
          <a:p>
            <a:pPr marL="457200" indent="-231775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600" dirty="0">
                <a:solidFill>
                  <a:srgbClr val="000000"/>
                </a:solidFill>
              </a:rPr>
              <a:t>HGN</a:t>
            </a:r>
            <a:r>
              <a:rPr lang="en-US" sz="2600" b="0" dirty="0">
                <a:solidFill>
                  <a:srgbClr val="000000"/>
                </a:solidFill>
              </a:rPr>
              <a:t> - None</a:t>
            </a:r>
          </a:p>
          <a:p>
            <a:pPr marL="457200" indent="-231775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600" dirty="0">
                <a:solidFill>
                  <a:srgbClr val="000000"/>
                </a:solidFill>
              </a:rPr>
              <a:t>VGN</a:t>
            </a:r>
            <a:r>
              <a:rPr lang="en-US" sz="2600" b="0" dirty="0">
                <a:solidFill>
                  <a:srgbClr val="000000"/>
                </a:solidFill>
              </a:rPr>
              <a:t> - None</a:t>
            </a:r>
          </a:p>
          <a:p>
            <a:pPr marL="457200" indent="-231775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600" dirty="0">
                <a:solidFill>
                  <a:srgbClr val="000000"/>
                </a:solidFill>
              </a:rPr>
              <a:t>LOC</a:t>
            </a:r>
            <a:r>
              <a:rPr lang="en-US" sz="2600" b="0" dirty="0">
                <a:solidFill>
                  <a:srgbClr val="000000"/>
                </a:solidFill>
              </a:rPr>
              <a:t> - None</a:t>
            </a:r>
          </a:p>
          <a:p>
            <a:pPr marL="457200" indent="-231775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600" dirty="0">
                <a:solidFill>
                  <a:srgbClr val="000000"/>
                </a:solidFill>
              </a:rPr>
              <a:t>Pupil Size </a:t>
            </a:r>
            <a:r>
              <a:rPr lang="en-US" sz="2600" b="0" dirty="0">
                <a:solidFill>
                  <a:srgbClr val="000000"/>
                </a:solidFill>
              </a:rPr>
              <a:t>- Constricted</a:t>
            </a:r>
          </a:p>
          <a:p>
            <a:pPr marL="0" indent="0">
              <a:spcBef>
                <a:spcPts val="1200"/>
              </a:spcBef>
              <a:defRPr/>
            </a:pPr>
            <a:endParaRPr lang="en-US" sz="2600" kern="0" dirty="0">
              <a:solidFill>
                <a:srgbClr val="00206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6835775" y="64325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/>
              <a:t>7-</a:t>
            </a:r>
            <a:fld id="{92E9D074-BE69-4A15-997A-55B01E973E4B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71961B8-E39B-41A3-A23E-05777ABF08FB}"/>
              </a:ext>
            </a:extLst>
          </p:cNvPr>
          <p:cNvCxnSpPr/>
          <p:nvPr/>
        </p:nvCxnSpPr>
        <p:spPr>
          <a:xfrm>
            <a:off x="4575313" y="1470991"/>
            <a:ext cx="0" cy="48039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576524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>
            <a:spLocks noGrp="1"/>
          </p:cNvSpPr>
          <p:nvPr>
            <p:ph type="title"/>
          </p:nvPr>
        </p:nvSpPr>
        <p:spPr>
          <a:xfrm>
            <a:off x="457200" y="563879"/>
            <a:ext cx="8229600" cy="1379571"/>
          </a:xfrm>
        </p:spPr>
        <p:txBody>
          <a:bodyPr/>
          <a:lstStyle/>
          <a:p>
            <a:r>
              <a:rPr lang="en-US" altLang="en-US" dirty="0"/>
              <a:t>Combination </a:t>
            </a:r>
            <a:br>
              <a:rPr lang="en-US" altLang="en-US" dirty="0"/>
            </a:br>
            <a:r>
              <a:rPr lang="en-US" altLang="en-US" dirty="0"/>
              <a:t>Dissociative Anesthetic </a:t>
            </a:r>
            <a:br>
              <a:rPr lang="en-US" altLang="en-US" dirty="0"/>
            </a:br>
            <a:r>
              <a:rPr lang="en-US" altLang="en-US" dirty="0"/>
              <a:t>and Narcotic Analgesic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7-</a:t>
            </a:r>
            <a:fld id="{92E9D074-BE69-4A15-997A-55B01E973E4B}" type="slidenum">
              <a:rPr lang="en-US" smtClean="0"/>
              <a:pPr/>
              <a:t>15</a:t>
            </a:fld>
            <a:endParaRPr lang="en-US" dirty="0"/>
          </a:p>
        </p:txBody>
      </p:sp>
      <p:graphicFrame>
        <p:nvGraphicFramePr>
          <p:cNvPr id="7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2486641"/>
              </p:ext>
            </p:extLst>
          </p:nvPr>
        </p:nvGraphicFramePr>
        <p:xfrm>
          <a:off x="685800" y="2526513"/>
          <a:ext cx="7772400" cy="3383298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1554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229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Impairment Indicators</a:t>
                      </a:r>
                    </a:p>
                  </a:txBody>
                  <a:tcPr marT="45729" marB="45729" anchor="ctr" horzOverflow="overflow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chemeClr val="bg1"/>
                          </a:solidFill>
                          <a:latin typeface="Arial" charset="0"/>
                        </a:rPr>
                        <a:t>Effect due to Dissociative Anesthetic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chemeClr val="bg1"/>
                          </a:solidFill>
                          <a:latin typeface="Arial" charset="0"/>
                        </a:rPr>
                        <a:t>Effect due to Narcotic Analgesic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chemeClr val="bg1"/>
                          </a:solidFill>
                          <a:latin typeface="Arial" charset="0"/>
                        </a:rPr>
                        <a:t>Type of Combined Effect 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chemeClr val="bg1"/>
                          </a:solidFill>
                          <a:latin typeface="Arial" charset="0"/>
                        </a:rPr>
                        <a:t>Expected Results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Arial" charset="0"/>
                          <a:cs typeface="Arial" charset="0"/>
                        </a:rPr>
                        <a:t>HGN</a:t>
                      </a:r>
                    </a:p>
                  </a:txBody>
                  <a:tcPr marT="45729" marB="45729" anchor="ctr" horzOverflow="overflow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Present</a:t>
                      </a: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None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Overlapping</a:t>
                      </a: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Present</a:t>
                      </a: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chemeClr val="accent4"/>
                          </a:solidFill>
                          <a:latin typeface="Arial" charset="0"/>
                        </a:rPr>
                        <a:t>VGN</a:t>
                      </a:r>
                      <a:endParaRPr lang="en-US" sz="2000" dirty="0">
                        <a:solidFill>
                          <a:schemeClr val="accent4"/>
                        </a:solidFill>
                      </a:endParaRPr>
                    </a:p>
                  </a:txBody>
                  <a:tcPr marT="45729" marB="45729" anchor="ctr" horzOverflow="overflow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Present</a:t>
                      </a: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None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Overlapping</a:t>
                      </a: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Present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000" b="1" dirty="0">
                          <a:solidFill>
                            <a:schemeClr val="accent4"/>
                          </a:solidFill>
                          <a:latin typeface="Arial" charset="0"/>
                        </a:rPr>
                        <a:t>LOC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9" marB="45729" anchor="ctr" horzOverflow="overflow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Present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None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Overlapping</a:t>
                      </a: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Present</a:t>
                      </a: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chemeClr val="accent4"/>
                          </a:solidFill>
                          <a:latin typeface="Arial" charset="0"/>
                        </a:rPr>
                        <a:t>Pupil size</a:t>
                      </a:r>
                    </a:p>
                  </a:txBody>
                  <a:tcPr marT="45729" marB="45729" anchor="ctr" horzOverflow="overflow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Normal</a:t>
                      </a: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Constricted</a:t>
                      </a: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Overlapping</a:t>
                      </a: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Constricted</a:t>
                      </a: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3" name="Rectangle 32">
            <a:extLst>
              <a:ext uri="{FF2B5EF4-FFF2-40B4-BE49-F238E27FC236}">
                <a16:creationId xmlns:a16="http://schemas.microsoft.com/office/drawing/2014/main" id="{12D2218F-AECE-4496-9C6F-9D37088E8DDA}"/>
              </a:ext>
            </a:extLst>
          </p:cNvPr>
          <p:cNvSpPr/>
          <p:nvPr/>
        </p:nvSpPr>
        <p:spPr>
          <a:xfrm>
            <a:off x="2499360" y="3429000"/>
            <a:ext cx="10515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6F86ED7-7563-4FD7-A1D9-DF86AD5C47F4}"/>
              </a:ext>
            </a:extLst>
          </p:cNvPr>
          <p:cNvSpPr/>
          <p:nvPr/>
        </p:nvSpPr>
        <p:spPr>
          <a:xfrm>
            <a:off x="4046220" y="3467100"/>
            <a:ext cx="10515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C2ECEE8-2C49-4AEB-8FD1-4B5A8A0B0331}"/>
              </a:ext>
            </a:extLst>
          </p:cNvPr>
          <p:cNvSpPr/>
          <p:nvPr/>
        </p:nvSpPr>
        <p:spPr>
          <a:xfrm>
            <a:off x="5478780" y="3429000"/>
            <a:ext cx="12420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CF736487-14ED-4ECD-AF52-9A127BA37F7D}"/>
              </a:ext>
            </a:extLst>
          </p:cNvPr>
          <p:cNvSpPr/>
          <p:nvPr/>
        </p:nvSpPr>
        <p:spPr>
          <a:xfrm>
            <a:off x="7128510" y="3421380"/>
            <a:ext cx="10515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1C34521-B1BF-4A08-A7D5-1ABEB73C2B37}"/>
              </a:ext>
            </a:extLst>
          </p:cNvPr>
          <p:cNvSpPr/>
          <p:nvPr/>
        </p:nvSpPr>
        <p:spPr>
          <a:xfrm>
            <a:off x="2493645" y="4019683"/>
            <a:ext cx="10515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7D620396-581D-4BF5-849C-0ADB9A90305A}"/>
              </a:ext>
            </a:extLst>
          </p:cNvPr>
          <p:cNvSpPr/>
          <p:nvPr/>
        </p:nvSpPr>
        <p:spPr>
          <a:xfrm>
            <a:off x="2493645" y="4720907"/>
            <a:ext cx="10515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F97DFD6-2149-491F-B1C8-353C849FC041}"/>
              </a:ext>
            </a:extLst>
          </p:cNvPr>
          <p:cNvSpPr/>
          <p:nvPr/>
        </p:nvSpPr>
        <p:spPr>
          <a:xfrm>
            <a:off x="2484120" y="5409850"/>
            <a:ext cx="10515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70F150A-B224-4F04-8108-C87DEE8E3917}"/>
              </a:ext>
            </a:extLst>
          </p:cNvPr>
          <p:cNvSpPr/>
          <p:nvPr/>
        </p:nvSpPr>
        <p:spPr>
          <a:xfrm>
            <a:off x="4042410" y="4050163"/>
            <a:ext cx="10515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DDAE1D2-05B4-4581-9C28-2F9EFA00A0CE}"/>
              </a:ext>
            </a:extLst>
          </p:cNvPr>
          <p:cNvSpPr/>
          <p:nvPr/>
        </p:nvSpPr>
        <p:spPr>
          <a:xfrm>
            <a:off x="4048125" y="4720907"/>
            <a:ext cx="10515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8E85A025-98C2-4514-BC5B-4A6E61926950}"/>
              </a:ext>
            </a:extLst>
          </p:cNvPr>
          <p:cNvSpPr/>
          <p:nvPr/>
        </p:nvSpPr>
        <p:spPr>
          <a:xfrm>
            <a:off x="3971925" y="5315359"/>
            <a:ext cx="119253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D3D48943-1F15-4C0A-9AB6-E25B52362B6D}"/>
              </a:ext>
            </a:extLst>
          </p:cNvPr>
          <p:cNvSpPr/>
          <p:nvPr/>
        </p:nvSpPr>
        <p:spPr>
          <a:xfrm>
            <a:off x="5490210" y="4050163"/>
            <a:ext cx="12420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92C01271-F558-4FB0-A576-053916DC0A9F}"/>
              </a:ext>
            </a:extLst>
          </p:cNvPr>
          <p:cNvSpPr/>
          <p:nvPr/>
        </p:nvSpPr>
        <p:spPr>
          <a:xfrm>
            <a:off x="5513070" y="4736147"/>
            <a:ext cx="12420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9CBCA25-4FC4-4C8C-BA49-C40BC7428318}"/>
              </a:ext>
            </a:extLst>
          </p:cNvPr>
          <p:cNvSpPr/>
          <p:nvPr/>
        </p:nvSpPr>
        <p:spPr>
          <a:xfrm>
            <a:off x="5513070" y="5334358"/>
            <a:ext cx="12420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9B8A011-A0D2-4C0C-A91B-E13A6663118A}"/>
              </a:ext>
            </a:extLst>
          </p:cNvPr>
          <p:cNvSpPr/>
          <p:nvPr/>
        </p:nvSpPr>
        <p:spPr>
          <a:xfrm>
            <a:off x="6958965" y="4050163"/>
            <a:ext cx="12420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2B5B517B-FD84-4DEC-9F0A-0E038C7B6438}"/>
              </a:ext>
            </a:extLst>
          </p:cNvPr>
          <p:cNvSpPr/>
          <p:nvPr/>
        </p:nvSpPr>
        <p:spPr>
          <a:xfrm>
            <a:off x="7067550" y="4690325"/>
            <a:ext cx="12420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A09B0507-6660-45D4-821C-8416C6367B92}"/>
              </a:ext>
            </a:extLst>
          </p:cNvPr>
          <p:cNvSpPr/>
          <p:nvPr/>
        </p:nvSpPr>
        <p:spPr>
          <a:xfrm>
            <a:off x="7067550" y="5315359"/>
            <a:ext cx="12420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1BDE613D-6586-499C-A50C-C5E3CF93A947}"/>
              </a:ext>
            </a:extLst>
          </p:cNvPr>
          <p:cNvSpPr/>
          <p:nvPr/>
        </p:nvSpPr>
        <p:spPr>
          <a:xfrm>
            <a:off x="849630" y="3421380"/>
            <a:ext cx="1242060" cy="4876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FC6325E9-DE6B-4ACF-BBFA-B6E0CECB8829}"/>
              </a:ext>
            </a:extLst>
          </p:cNvPr>
          <p:cNvSpPr/>
          <p:nvPr/>
        </p:nvSpPr>
        <p:spPr>
          <a:xfrm>
            <a:off x="849630" y="4057875"/>
            <a:ext cx="1242060" cy="4876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DC4BA8F3-90B2-41CD-A9E4-53E8BC2FCC36}"/>
              </a:ext>
            </a:extLst>
          </p:cNvPr>
          <p:cNvSpPr/>
          <p:nvPr/>
        </p:nvSpPr>
        <p:spPr>
          <a:xfrm>
            <a:off x="849630" y="4694186"/>
            <a:ext cx="1242060" cy="4876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DEEE1868-4274-47CC-A6F9-2F60A8ADE7D3}"/>
              </a:ext>
            </a:extLst>
          </p:cNvPr>
          <p:cNvSpPr/>
          <p:nvPr/>
        </p:nvSpPr>
        <p:spPr>
          <a:xfrm>
            <a:off x="853440" y="5334358"/>
            <a:ext cx="1242060" cy="4876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86512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>
            <a:spLocks noGrp="1"/>
          </p:cNvSpPr>
          <p:nvPr>
            <p:ph type="title"/>
          </p:nvPr>
        </p:nvSpPr>
        <p:spPr>
          <a:xfrm>
            <a:off x="304800" y="520262"/>
            <a:ext cx="8534400" cy="1182414"/>
          </a:xfrm>
        </p:spPr>
        <p:txBody>
          <a:bodyPr/>
          <a:lstStyle/>
          <a:p>
            <a:r>
              <a:rPr lang="en-US" altLang="en-US" dirty="0"/>
              <a:t>Combination </a:t>
            </a:r>
            <a:br>
              <a:rPr lang="en-US" altLang="en-US" dirty="0"/>
            </a:br>
            <a:r>
              <a:rPr lang="en-US" altLang="en-US" dirty="0"/>
              <a:t>Cannabis and Stimulant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835775" y="64325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/>
              <a:t>7-</a:t>
            </a:r>
            <a:fld id="{92E9D074-BE69-4A15-997A-55B01E973E4B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33" name="Content Placeholder 2"/>
          <p:cNvSpPr txBox="1">
            <a:spLocks/>
          </p:cNvSpPr>
          <p:nvPr/>
        </p:nvSpPr>
        <p:spPr bwMode="auto">
          <a:xfrm>
            <a:off x="681827" y="5586610"/>
            <a:ext cx="7932743" cy="462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eaLnBrk="0" hangingPunct="0">
              <a:defRPr/>
            </a:pPr>
            <a:r>
              <a:rPr lang="en-US" sz="1600" b="1" i="1" kern="0" dirty="0">
                <a:solidFill>
                  <a:srgbClr val="000000"/>
                </a:solidFill>
                <a:latin typeface="+mj-lt"/>
                <a:cs typeface="+mn-cs"/>
              </a:rPr>
              <a:t>***May be normal</a:t>
            </a:r>
          </a:p>
          <a:p>
            <a:pPr marL="514350" indent="-514350" eaLnBrk="0" hangingPunct="0">
              <a:buFontTx/>
              <a:buAutoNum type="arabicPeriod"/>
              <a:defRPr/>
            </a:pPr>
            <a:endParaRPr lang="en-US" sz="1600" b="1" kern="0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graphicFrame>
        <p:nvGraphicFramePr>
          <p:cNvPr id="34" name="Group 2">
            <a:extLst>
              <a:ext uri="{FF2B5EF4-FFF2-40B4-BE49-F238E27FC236}">
                <a16:creationId xmlns:a16="http://schemas.microsoft.com/office/drawing/2014/main" id="{5456463B-671C-4A2B-99A3-06889B7271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8428228"/>
              </p:ext>
            </p:extLst>
          </p:nvPr>
        </p:nvGraphicFramePr>
        <p:xfrm>
          <a:off x="681827" y="2068637"/>
          <a:ext cx="7772400" cy="3383298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1554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229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Impairment Indicators</a:t>
                      </a:r>
                    </a:p>
                  </a:txBody>
                  <a:tcPr marT="45729" marB="45729" anchor="ctr" horzOverflow="overflow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chemeClr val="bg1"/>
                          </a:solidFill>
                          <a:latin typeface="Arial" charset="0"/>
                        </a:rPr>
                        <a:t>Effect due to Cannabis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chemeClr val="bg1"/>
                          </a:solidFill>
                          <a:latin typeface="Arial" charset="0"/>
                        </a:rPr>
                        <a:t>Effect due to Stimulant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chemeClr val="bg1"/>
                          </a:solidFill>
                          <a:latin typeface="Arial" charset="0"/>
                        </a:rPr>
                        <a:t>Type of Combined Effect 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chemeClr val="bg1"/>
                          </a:solidFill>
                          <a:latin typeface="Arial" charset="0"/>
                        </a:rPr>
                        <a:t>Expected Results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Arial" charset="0"/>
                          <a:cs typeface="Arial" charset="0"/>
                        </a:rPr>
                        <a:t>HGN</a:t>
                      </a:r>
                    </a:p>
                  </a:txBody>
                  <a:tcPr marT="45729" marB="45729" anchor="ctr" horzOverflow="overflow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None</a:t>
                      </a: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None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Null</a:t>
                      </a: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None</a:t>
                      </a: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chemeClr val="accent4"/>
                          </a:solidFill>
                          <a:latin typeface="Arial" charset="0"/>
                        </a:rPr>
                        <a:t>VGN</a:t>
                      </a:r>
                      <a:endParaRPr lang="en-US" sz="2000" dirty="0">
                        <a:solidFill>
                          <a:schemeClr val="accent4"/>
                        </a:solidFill>
                      </a:endParaRPr>
                    </a:p>
                  </a:txBody>
                  <a:tcPr marT="45729" marB="45729" anchor="ctr" horzOverflow="overflow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None</a:t>
                      </a: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None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Null</a:t>
                      </a: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None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000" b="1" dirty="0">
                          <a:solidFill>
                            <a:schemeClr val="accent4"/>
                          </a:solidFill>
                          <a:latin typeface="Arial" charset="0"/>
                        </a:rPr>
                        <a:t>LOC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9" marB="45729" anchor="ctr" horzOverflow="overflow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Present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None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Overlapping</a:t>
                      </a: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Present</a:t>
                      </a: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chemeClr val="accent4"/>
                          </a:solidFill>
                          <a:latin typeface="Arial" charset="0"/>
                        </a:rPr>
                        <a:t>Pupil size</a:t>
                      </a:r>
                    </a:p>
                  </a:txBody>
                  <a:tcPr marT="45729" marB="45729" anchor="ctr" horzOverflow="overflow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Dilated***</a:t>
                      </a: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Dilated</a:t>
                      </a: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Additive</a:t>
                      </a: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+mj-lt"/>
                        </a:rPr>
                        <a:t>Dilated</a:t>
                      </a:r>
                    </a:p>
                  </a:txBody>
                  <a:tcPr marT="45729" marB="45729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5" name="Rectangle 34">
            <a:extLst>
              <a:ext uri="{FF2B5EF4-FFF2-40B4-BE49-F238E27FC236}">
                <a16:creationId xmlns:a16="http://schemas.microsoft.com/office/drawing/2014/main" id="{176718F7-3C0F-45C9-B452-2C31968BA45E}"/>
              </a:ext>
            </a:extLst>
          </p:cNvPr>
          <p:cNvSpPr/>
          <p:nvPr/>
        </p:nvSpPr>
        <p:spPr>
          <a:xfrm>
            <a:off x="2529840" y="2952925"/>
            <a:ext cx="10515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DA82A66D-407D-479B-BAF3-CE1B37318BE9}"/>
              </a:ext>
            </a:extLst>
          </p:cNvPr>
          <p:cNvSpPr/>
          <p:nvPr/>
        </p:nvSpPr>
        <p:spPr>
          <a:xfrm>
            <a:off x="4076700" y="2991025"/>
            <a:ext cx="10515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9EB50291-DDFE-4EB6-90DC-CF791F4A0D38}"/>
              </a:ext>
            </a:extLst>
          </p:cNvPr>
          <p:cNvSpPr/>
          <p:nvPr/>
        </p:nvSpPr>
        <p:spPr>
          <a:xfrm>
            <a:off x="5509260" y="2952925"/>
            <a:ext cx="12420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66391C7-226E-4C2B-9087-6B459DDF5131}"/>
              </a:ext>
            </a:extLst>
          </p:cNvPr>
          <p:cNvSpPr/>
          <p:nvPr/>
        </p:nvSpPr>
        <p:spPr>
          <a:xfrm>
            <a:off x="7158990" y="2945305"/>
            <a:ext cx="10515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AFB5DFB-18CF-470D-9B08-8B2B2ABFE83C}"/>
              </a:ext>
            </a:extLst>
          </p:cNvPr>
          <p:cNvSpPr/>
          <p:nvPr/>
        </p:nvSpPr>
        <p:spPr>
          <a:xfrm>
            <a:off x="2524125" y="3543608"/>
            <a:ext cx="10515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592A452-9472-4683-85BE-77CC1E534883}"/>
              </a:ext>
            </a:extLst>
          </p:cNvPr>
          <p:cNvSpPr/>
          <p:nvPr/>
        </p:nvSpPr>
        <p:spPr>
          <a:xfrm>
            <a:off x="2524125" y="4244832"/>
            <a:ext cx="10515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BC66062-C696-4C23-AACE-CC6D279BDA31}"/>
              </a:ext>
            </a:extLst>
          </p:cNvPr>
          <p:cNvSpPr/>
          <p:nvPr/>
        </p:nvSpPr>
        <p:spPr>
          <a:xfrm>
            <a:off x="2514600" y="4880435"/>
            <a:ext cx="10515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B31AA95-5BCB-4237-8897-D63769F5931E}"/>
              </a:ext>
            </a:extLst>
          </p:cNvPr>
          <p:cNvSpPr/>
          <p:nvPr/>
        </p:nvSpPr>
        <p:spPr>
          <a:xfrm>
            <a:off x="4072890" y="3574088"/>
            <a:ext cx="10515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27E71795-67D8-406F-A2AE-CC51F615E3F4}"/>
              </a:ext>
            </a:extLst>
          </p:cNvPr>
          <p:cNvSpPr/>
          <p:nvPr/>
        </p:nvSpPr>
        <p:spPr>
          <a:xfrm>
            <a:off x="4078605" y="4244832"/>
            <a:ext cx="10515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A5938CA-6D6C-41F0-A1CA-D7B08E06151B}"/>
              </a:ext>
            </a:extLst>
          </p:cNvPr>
          <p:cNvSpPr/>
          <p:nvPr/>
        </p:nvSpPr>
        <p:spPr>
          <a:xfrm>
            <a:off x="4002405" y="4885004"/>
            <a:ext cx="119253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F7AC8A8E-643F-4D4D-833B-B33A689AFCAF}"/>
              </a:ext>
            </a:extLst>
          </p:cNvPr>
          <p:cNvSpPr/>
          <p:nvPr/>
        </p:nvSpPr>
        <p:spPr>
          <a:xfrm>
            <a:off x="5520690" y="3574088"/>
            <a:ext cx="12420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7CF205E-083C-4164-A7D4-C98524748820}"/>
              </a:ext>
            </a:extLst>
          </p:cNvPr>
          <p:cNvSpPr/>
          <p:nvPr/>
        </p:nvSpPr>
        <p:spPr>
          <a:xfrm>
            <a:off x="5543550" y="4260072"/>
            <a:ext cx="12420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E74BF07-8C04-4C89-A5F1-1F8FF5EDA82F}"/>
              </a:ext>
            </a:extLst>
          </p:cNvPr>
          <p:cNvSpPr/>
          <p:nvPr/>
        </p:nvSpPr>
        <p:spPr>
          <a:xfrm>
            <a:off x="5543550" y="4858283"/>
            <a:ext cx="12420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099489CF-0A17-4D44-9AF1-29FE45BE2386}"/>
              </a:ext>
            </a:extLst>
          </p:cNvPr>
          <p:cNvSpPr/>
          <p:nvPr/>
        </p:nvSpPr>
        <p:spPr>
          <a:xfrm>
            <a:off x="6989445" y="3574088"/>
            <a:ext cx="12420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8D1352F7-3ABA-41DD-B5C8-B3518BE8C85B}"/>
              </a:ext>
            </a:extLst>
          </p:cNvPr>
          <p:cNvSpPr/>
          <p:nvPr/>
        </p:nvSpPr>
        <p:spPr>
          <a:xfrm>
            <a:off x="7098030" y="4214250"/>
            <a:ext cx="12420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6A0705E8-24DF-41E5-8EF7-91BB0754353B}"/>
              </a:ext>
            </a:extLst>
          </p:cNvPr>
          <p:cNvSpPr/>
          <p:nvPr/>
        </p:nvSpPr>
        <p:spPr>
          <a:xfrm>
            <a:off x="7098030" y="4892624"/>
            <a:ext cx="1242060" cy="487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86220FAB-4A34-4CE6-B62E-302831A5BFA0}"/>
              </a:ext>
            </a:extLst>
          </p:cNvPr>
          <p:cNvSpPr/>
          <p:nvPr/>
        </p:nvSpPr>
        <p:spPr>
          <a:xfrm>
            <a:off x="849630" y="2975785"/>
            <a:ext cx="1242060" cy="4876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9C1FB74B-6B72-4937-9CB6-33D4EF5FD644}"/>
              </a:ext>
            </a:extLst>
          </p:cNvPr>
          <p:cNvSpPr/>
          <p:nvPr/>
        </p:nvSpPr>
        <p:spPr>
          <a:xfrm>
            <a:off x="880110" y="3581800"/>
            <a:ext cx="1242060" cy="4876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F1D361A-C6CA-4D79-93CF-3C143662991B}"/>
              </a:ext>
            </a:extLst>
          </p:cNvPr>
          <p:cNvSpPr/>
          <p:nvPr/>
        </p:nvSpPr>
        <p:spPr>
          <a:xfrm>
            <a:off x="880110" y="4218111"/>
            <a:ext cx="1242060" cy="4876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3C8DA836-DEC1-4F3E-8AE7-A930FC7119DF}"/>
              </a:ext>
            </a:extLst>
          </p:cNvPr>
          <p:cNvSpPr/>
          <p:nvPr/>
        </p:nvSpPr>
        <p:spPr>
          <a:xfrm>
            <a:off x="883920" y="4858283"/>
            <a:ext cx="1242060" cy="4876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4905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/>
            <a:r>
              <a:rPr lang="en-US" dirty="0"/>
              <a:t>The actual effects can depend on a number of factors including, but not limited to: </a:t>
            </a:r>
          </a:p>
          <a:p>
            <a:pPr lvl="1"/>
            <a:r>
              <a:rPr lang="en-US" dirty="0"/>
              <a:t>Dose levels</a:t>
            </a:r>
          </a:p>
          <a:p>
            <a:pPr lvl="1"/>
            <a:r>
              <a:rPr lang="en-US" dirty="0"/>
              <a:t>Time of administration</a:t>
            </a:r>
          </a:p>
          <a:p>
            <a:pPr lvl="1"/>
            <a:r>
              <a:rPr lang="en-US" dirty="0"/>
              <a:t>An individual’s metabolism </a:t>
            </a:r>
          </a:p>
          <a:p>
            <a:endParaRPr lang="en-US" dirty="0"/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Drug Combination Factors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7-</a:t>
            </a:r>
            <a:fld id="{92E9D074-BE69-4A15-997A-55B01E973E4B}" type="slidenum">
              <a:rPr lang="en-US" smtClean="0"/>
              <a:pPr/>
              <a:t>17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60885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Questions?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A463E9E8-7EE6-42C0-B5EE-CA8BF1547260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33959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r>
              <a:rPr lang="en-US" dirty="0"/>
              <a:t>Describe the prevalence of drug and alcohol use (individually and in combination) as well as polydrug impairment</a:t>
            </a:r>
          </a:p>
          <a:p>
            <a:pPr lvl="1"/>
            <a:r>
              <a:rPr lang="en-US" dirty="0"/>
              <a:t>Define polydrug impairment</a:t>
            </a:r>
          </a:p>
          <a:p>
            <a:pPr lvl="1"/>
            <a:r>
              <a:rPr lang="en-US" dirty="0"/>
              <a:t>Articulate possible effects of polydrug impairment related to indicators of alcohol and drugs</a:t>
            </a:r>
          </a:p>
          <a:p>
            <a:endParaRPr lang="en-US" dirty="0"/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Learning Objectives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7-</a:t>
            </a:r>
            <a:fld id="{92E9D074-BE69-4A15-997A-55B01E973E4B}" type="slidenum">
              <a:rPr lang="en-US" smtClean="0"/>
              <a:pPr/>
              <a:t>2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47628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Prevalence of Drug Combinations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7-</a:t>
            </a:r>
            <a:fld id="{92E9D074-BE69-4A15-997A-55B01E973E4B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7" name="Picture 10" descr="http://srxa.files.wordpress.com/2011/02/medicine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6296" y="2041435"/>
            <a:ext cx="4911407" cy="369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27037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Polydrug</a:t>
            </a:r>
          </a:p>
        </p:txBody>
      </p:sp>
      <p:sp>
        <p:nvSpPr>
          <p:cNvPr id="5" name="Content Placeholder 1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196340"/>
          </a:xfrm>
        </p:spPr>
        <p:txBody>
          <a:bodyPr/>
          <a:lstStyle/>
          <a:p>
            <a:r>
              <a:rPr lang="en-US" dirty="0"/>
              <a:t>Being under the combined influence of two or more different drugs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7-</a:t>
            </a:r>
            <a:fld id="{92E9D074-BE69-4A15-997A-55B01E973E4B}" type="slidenum">
              <a:rPr lang="en-US" smtClean="0"/>
              <a:pPr/>
              <a:t>4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53111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r>
              <a:rPr lang="en-US" dirty="0"/>
              <a:t>Null Effect</a:t>
            </a:r>
          </a:p>
          <a:p>
            <a:pPr lvl="1"/>
            <a:r>
              <a:rPr lang="en-US" dirty="0"/>
              <a:t>Overlapping Effect</a:t>
            </a:r>
          </a:p>
          <a:p>
            <a:pPr lvl="1"/>
            <a:r>
              <a:rPr lang="en-US" dirty="0"/>
              <a:t>Additive Effect</a:t>
            </a:r>
          </a:p>
          <a:p>
            <a:pPr lvl="1"/>
            <a:r>
              <a:rPr lang="en-US" dirty="0"/>
              <a:t>Antagonistic Effect</a:t>
            </a:r>
          </a:p>
          <a:p>
            <a:endParaRPr lang="en-US" dirty="0"/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Potential Effects of Polydrug Use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7-</a:t>
            </a:r>
            <a:fld id="{92E9D074-BE69-4A15-997A-55B01E973E4B}" type="slidenum">
              <a:rPr lang="en-US" smtClean="0"/>
              <a:pPr/>
              <a:t>5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01327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05423" y="1645920"/>
            <a:ext cx="8733155" cy="1424940"/>
          </a:xfrm>
        </p:spPr>
        <p:txBody>
          <a:bodyPr/>
          <a:lstStyle/>
          <a:p>
            <a:pPr marL="0" indent="0" algn="ctr"/>
            <a:r>
              <a:rPr lang="en-US" dirty="0"/>
              <a:t>If neither drug affects some particular indicator of impairment, their combination also will not affect that behavior.</a:t>
            </a:r>
          </a:p>
          <a:p>
            <a:endParaRPr lang="en-US" dirty="0"/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Null Effect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7-</a:t>
            </a:r>
            <a:fld id="{92E9D074-BE69-4A15-997A-55B01E973E4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266700" y="609600"/>
            <a:ext cx="8610600" cy="67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endParaRPr lang="en-US" sz="4000" b="1" kern="0" dirty="0">
              <a:solidFill>
                <a:srgbClr val="0056AC"/>
              </a:solidFill>
              <a:latin typeface="Verdana" pitchFamily="34" charset="0"/>
              <a:ea typeface="+mj-ea"/>
              <a:cs typeface="+mj-cs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FA2E134-2B72-42BA-9376-478DCF91BA4A}"/>
              </a:ext>
            </a:extLst>
          </p:cNvPr>
          <p:cNvGrpSpPr/>
          <p:nvPr/>
        </p:nvGrpSpPr>
        <p:grpSpPr>
          <a:xfrm>
            <a:off x="979295" y="4034108"/>
            <a:ext cx="7160340" cy="1107996"/>
            <a:chOff x="979295" y="4034108"/>
            <a:chExt cx="7160340" cy="1107996"/>
          </a:xfrm>
        </p:grpSpPr>
        <p:sp>
          <p:nvSpPr>
            <p:cNvPr id="8" name="Text Box 3"/>
            <p:cNvSpPr txBox="1">
              <a:spLocks noChangeArrowheads="1"/>
            </p:cNvSpPr>
            <p:nvPr/>
          </p:nvSpPr>
          <p:spPr bwMode="auto">
            <a:xfrm>
              <a:off x="979295" y="4323787"/>
              <a:ext cx="1676400" cy="52863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sz="2800" dirty="0">
                  <a:solidFill>
                    <a:srgbClr val="000000"/>
                  </a:solidFill>
                  <a:latin typeface="Arial" charset="0"/>
                  <a:cs typeface="+mn-cs"/>
                </a:rPr>
                <a:t>Nothing</a:t>
              </a:r>
            </a:p>
          </p:txBody>
        </p:sp>
        <p:sp>
          <p:nvSpPr>
            <p:cNvPr id="12" name="Text Box 7"/>
            <p:cNvSpPr txBox="1">
              <a:spLocks noChangeArrowheads="1"/>
            </p:cNvSpPr>
            <p:nvPr/>
          </p:nvSpPr>
          <p:spPr bwMode="auto">
            <a:xfrm>
              <a:off x="3721265" y="4323787"/>
              <a:ext cx="1676400" cy="52863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sz="2800" dirty="0">
                  <a:solidFill>
                    <a:srgbClr val="000000"/>
                  </a:solidFill>
                  <a:latin typeface="Arial" charset="0"/>
                  <a:cs typeface="+mn-cs"/>
                </a:rPr>
                <a:t>Nothing</a:t>
              </a:r>
            </a:p>
          </p:txBody>
        </p:sp>
        <p:sp>
          <p:nvSpPr>
            <p:cNvPr id="16" name="Text Box 11"/>
            <p:cNvSpPr txBox="1">
              <a:spLocks noChangeArrowheads="1"/>
            </p:cNvSpPr>
            <p:nvPr/>
          </p:nvSpPr>
          <p:spPr bwMode="auto">
            <a:xfrm>
              <a:off x="6463235" y="4323787"/>
              <a:ext cx="1676400" cy="52863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sz="2800" dirty="0">
                  <a:solidFill>
                    <a:srgbClr val="000000"/>
                  </a:solidFill>
                  <a:latin typeface="Arial" charset="0"/>
                  <a:cs typeface="+mn-cs"/>
                </a:rPr>
                <a:t>Nothing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6E8B2DE3-0E91-4BD7-B52F-448C26D530E7}"/>
                </a:ext>
              </a:extLst>
            </p:cNvPr>
            <p:cNvSpPr txBox="1"/>
            <p:nvPr/>
          </p:nvSpPr>
          <p:spPr>
            <a:xfrm>
              <a:off x="2746524" y="4034108"/>
              <a:ext cx="883913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600" dirty="0">
                  <a:solidFill>
                    <a:srgbClr val="000000"/>
                  </a:solidFill>
                  <a:latin typeface="Arial Black" panose="020B0A04020102020204" pitchFamily="34" charset="0"/>
                </a:rPr>
                <a:t>+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130095E7-5E1A-429A-A8BA-E7F8213CCD16}"/>
                </a:ext>
              </a:extLst>
            </p:cNvPr>
            <p:cNvSpPr txBox="1"/>
            <p:nvPr/>
          </p:nvSpPr>
          <p:spPr>
            <a:xfrm>
              <a:off x="5488494" y="4034108"/>
              <a:ext cx="883913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600" dirty="0">
                  <a:solidFill>
                    <a:srgbClr val="000000"/>
                  </a:solidFill>
                  <a:latin typeface="Arial Black" panose="020B0A04020102020204" pitchFamily="34" charset="0"/>
                </a:rPr>
                <a:t>=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327582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363940" y="1801709"/>
            <a:ext cx="3657600" cy="3948354"/>
          </a:xfrm>
          <a:noFill/>
        </p:spPr>
        <p:txBody>
          <a:bodyPr/>
          <a:lstStyle/>
          <a:p>
            <a:pPr marL="0" indent="0" algn="ctr" eaLnBrk="1" hangingPunct="1">
              <a:spcBef>
                <a:spcPts val="1200"/>
              </a:spcBef>
              <a:defRPr/>
            </a:pPr>
            <a:r>
              <a:rPr lang="en-US" sz="2800" b="1" dirty="0"/>
              <a:t>Narcotic Analgesic </a:t>
            </a:r>
          </a:p>
          <a:p>
            <a:pPr marL="0" indent="0" eaLnBrk="1" hangingPunct="1">
              <a:spcBef>
                <a:spcPts val="1200"/>
              </a:spcBef>
              <a:defRPr/>
            </a:pPr>
            <a:r>
              <a:rPr lang="en-US" sz="2600" dirty="0"/>
              <a:t>Typically cause:</a:t>
            </a:r>
          </a:p>
          <a:p>
            <a:pPr marL="457200" indent="-231775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/>
              <a:t>HGN</a:t>
            </a:r>
            <a:r>
              <a:rPr lang="en-US" b="0" dirty="0"/>
              <a:t> - None</a:t>
            </a:r>
          </a:p>
          <a:p>
            <a:pPr marL="457200" indent="-231775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/>
              <a:t>VGN</a:t>
            </a:r>
            <a:r>
              <a:rPr lang="en-US" dirty="0"/>
              <a:t> - </a:t>
            </a:r>
            <a:r>
              <a:rPr lang="en-US" b="0" dirty="0"/>
              <a:t>None</a:t>
            </a:r>
          </a:p>
          <a:p>
            <a:pPr marL="457200" indent="-231775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/>
              <a:t>LOC</a:t>
            </a:r>
            <a:r>
              <a:rPr lang="en-US" dirty="0"/>
              <a:t> - </a:t>
            </a:r>
            <a:r>
              <a:rPr lang="en-US" b="0" dirty="0"/>
              <a:t>None</a:t>
            </a:r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>
          <a:xfrm>
            <a:off x="363940" y="504376"/>
            <a:ext cx="8534400" cy="762000"/>
          </a:xfrm>
        </p:spPr>
        <p:txBody>
          <a:bodyPr/>
          <a:lstStyle/>
          <a:p>
            <a:r>
              <a:rPr lang="en-US" altLang="en-US" dirty="0"/>
              <a:t>Null Effect Examples</a:t>
            </a:r>
          </a:p>
        </p:txBody>
      </p:sp>
      <p:sp>
        <p:nvSpPr>
          <p:cNvPr id="7" name="Content Placeholder 4"/>
          <p:cNvSpPr txBox="1">
            <a:spLocks/>
          </p:cNvSpPr>
          <p:nvPr/>
        </p:nvSpPr>
        <p:spPr bwMode="auto">
          <a:xfrm>
            <a:off x="5006975" y="1802399"/>
            <a:ext cx="3657600" cy="3948354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3366"/>
                </a:solidFill>
                <a:latin typeface="+mj-lt"/>
                <a:ea typeface="+mn-ea"/>
                <a:cs typeface="+mn-cs"/>
              </a:defRPr>
            </a:lvl1pPr>
            <a:lvl2pPr marL="287338" indent="-173038" algn="l" rt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 sz="2800" b="1">
                <a:solidFill>
                  <a:srgbClr val="003366"/>
                </a:solidFill>
                <a:latin typeface="+mj-lt"/>
              </a:defRPr>
            </a:lvl2pPr>
            <a:lvl3pPr marL="627063" indent="-173038" algn="l" rtl="0" eaLnBrk="0" fontAlgn="base" hangingPunct="0">
              <a:spcBef>
                <a:spcPct val="0"/>
              </a:spcBef>
              <a:spcAft>
                <a:spcPct val="0"/>
              </a:spcAft>
              <a:buFont typeface="Trebuchet MS" pitchFamily="34" charset="0"/>
              <a:buChar char="―"/>
              <a:defRPr sz="2400" b="1">
                <a:solidFill>
                  <a:srgbClr val="003366"/>
                </a:solidFill>
                <a:latin typeface="+mj-lt"/>
              </a:defRPr>
            </a:lvl3pPr>
            <a:lvl4pPr marL="1031875" indent="-228600" algn="l" rt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 b="1">
                <a:solidFill>
                  <a:srgbClr val="003366"/>
                </a:solidFill>
                <a:latin typeface="+mj-lt"/>
              </a:defRPr>
            </a:lvl4pPr>
            <a:lvl5pPr marL="1377950" indent="-230188" algn="l" rtl="0" eaLnBrk="0" fontAlgn="base" hangingPunct="0">
              <a:spcBef>
                <a:spcPct val="0"/>
              </a:spcBef>
              <a:spcAft>
                <a:spcPct val="0"/>
              </a:spcAft>
              <a:buFont typeface="Trebuchet MS" pitchFamily="34" charset="0"/>
              <a:buChar char="―"/>
              <a:defRPr sz="2000" b="1">
                <a:solidFill>
                  <a:srgbClr val="003366"/>
                </a:solidFill>
                <a:latin typeface="+mj-lt"/>
              </a:defRPr>
            </a:lvl5pPr>
            <a:lvl6pPr marL="18351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6pPr>
            <a:lvl7pPr marL="22923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7pPr>
            <a:lvl8pPr marL="27495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8pPr>
            <a:lvl9pPr marL="32067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9pPr>
          </a:lstStyle>
          <a:p>
            <a:pPr marL="0" indent="0" algn="ctr" eaLnBrk="1" hangingPunct="1">
              <a:spcBef>
                <a:spcPts val="1200"/>
              </a:spcBef>
              <a:defRPr/>
            </a:pPr>
            <a:r>
              <a:rPr lang="en-US" sz="2800" kern="0" dirty="0">
                <a:solidFill>
                  <a:srgbClr val="000000"/>
                </a:solidFill>
              </a:rPr>
              <a:t>CNS Stimulant </a:t>
            </a:r>
          </a:p>
          <a:p>
            <a:pPr marL="0" indent="0" eaLnBrk="1" hangingPunct="1">
              <a:spcBef>
                <a:spcPts val="1200"/>
              </a:spcBef>
              <a:spcAft>
                <a:spcPts val="600"/>
              </a:spcAft>
              <a:defRPr/>
            </a:pPr>
            <a:r>
              <a:rPr lang="en-US" sz="2600" b="0" kern="0" dirty="0">
                <a:solidFill>
                  <a:srgbClr val="000000"/>
                </a:solidFill>
              </a:rPr>
              <a:t>Typically cause:</a:t>
            </a:r>
          </a:p>
          <a:p>
            <a:pPr marL="457200" indent="-231775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600" dirty="0">
                <a:solidFill>
                  <a:srgbClr val="000000"/>
                </a:solidFill>
              </a:rPr>
              <a:t>HGN</a:t>
            </a:r>
            <a:r>
              <a:rPr lang="en-US" sz="2600" b="0" dirty="0">
                <a:solidFill>
                  <a:srgbClr val="000000"/>
                </a:solidFill>
              </a:rPr>
              <a:t> - None</a:t>
            </a:r>
          </a:p>
          <a:p>
            <a:pPr marL="457200" indent="-231775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600" dirty="0">
                <a:solidFill>
                  <a:srgbClr val="000000"/>
                </a:solidFill>
              </a:rPr>
              <a:t>VGN</a:t>
            </a:r>
            <a:r>
              <a:rPr lang="en-US" sz="2600" b="0" dirty="0">
                <a:solidFill>
                  <a:srgbClr val="000000"/>
                </a:solidFill>
              </a:rPr>
              <a:t> - None</a:t>
            </a:r>
          </a:p>
          <a:p>
            <a:pPr marL="457200" indent="-231775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600" dirty="0">
                <a:solidFill>
                  <a:srgbClr val="000000"/>
                </a:solidFill>
              </a:rPr>
              <a:t>LOC</a:t>
            </a:r>
            <a:r>
              <a:rPr lang="en-US" sz="2600" b="0" dirty="0">
                <a:solidFill>
                  <a:srgbClr val="000000"/>
                </a:solidFill>
              </a:rPr>
              <a:t> - None</a:t>
            </a:r>
          </a:p>
          <a:p>
            <a:pPr marL="0" indent="0">
              <a:spcBef>
                <a:spcPts val="1200"/>
              </a:spcBef>
              <a:defRPr/>
            </a:pPr>
            <a:endParaRPr lang="en-US" sz="2600" kern="0" dirty="0">
              <a:solidFill>
                <a:srgbClr val="00206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6835775" y="64325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/>
              <a:t>7-</a:t>
            </a:r>
            <a:fld id="{92E9D074-BE69-4A15-997A-55B01E973E4B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71961B8-E39B-41A3-A23E-05777ABF08FB}"/>
              </a:ext>
            </a:extLst>
          </p:cNvPr>
          <p:cNvCxnSpPr/>
          <p:nvPr/>
        </p:nvCxnSpPr>
        <p:spPr>
          <a:xfrm>
            <a:off x="4575313" y="1470991"/>
            <a:ext cx="0" cy="48039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881826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45920"/>
            <a:ext cx="8229600" cy="1386959"/>
          </a:xfrm>
        </p:spPr>
        <p:txBody>
          <a:bodyPr/>
          <a:lstStyle/>
          <a:p>
            <a:pPr algn="ctr"/>
            <a:r>
              <a:rPr lang="en-US" dirty="0"/>
              <a:t>If one drug affects some particular indicator of impairment and another does not, their combination also will affect that behavior.</a:t>
            </a:r>
          </a:p>
          <a:p>
            <a:endParaRPr lang="en-US" dirty="0"/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Overlapping Effect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7-</a:t>
            </a:r>
            <a:fld id="{92E9D074-BE69-4A15-997A-55B01E973E4B}" type="slidenum">
              <a:rPr lang="en-US" smtClean="0"/>
              <a:pPr/>
              <a:t>8</a:t>
            </a:fld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BD7C8BE-58AB-4294-9E51-B12A09D10615}"/>
              </a:ext>
            </a:extLst>
          </p:cNvPr>
          <p:cNvGrpSpPr/>
          <p:nvPr/>
        </p:nvGrpSpPr>
        <p:grpSpPr>
          <a:xfrm>
            <a:off x="1143000" y="3873222"/>
            <a:ext cx="7010400" cy="1107996"/>
            <a:chOff x="1143000" y="3873222"/>
            <a:chExt cx="7010400" cy="1107996"/>
          </a:xfrm>
        </p:grpSpPr>
        <p:sp>
          <p:nvSpPr>
            <p:cNvPr id="7" name="Text Box 3"/>
            <p:cNvSpPr txBox="1">
              <a:spLocks noChangeArrowheads="1"/>
            </p:cNvSpPr>
            <p:nvPr/>
          </p:nvSpPr>
          <p:spPr bwMode="auto">
            <a:xfrm>
              <a:off x="1143000" y="4165283"/>
              <a:ext cx="1676400" cy="523875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2800" dirty="0">
                  <a:solidFill>
                    <a:schemeClr val="bg1"/>
                  </a:solidFill>
                  <a:latin typeface="Arial" charset="0"/>
                </a:rPr>
                <a:t>Action</a:t>
              </a:r>
              <a:r>
                <a:rPr lang="en-US" altLang="en-US" sz="2800" b="1" dirty="0">
                  <a:solidFill>
                    <a:schemeClr val="bg1"/>
                  </a:solidFill>
                  <a:latin typeface="Arial" charset="0"/>
                </a:rPr>
                <a:t> </a:t>
              </a:r>
            </a:p>
          </p:txBody>
        </p:sp>
        <p:sp>
          <p:nvSpPr>
            <p:cNvPr id="11" name="Text Box 7"/>
            <p:cNvSpPr txBox="1">
              <a:spLocks noChangeArrowheads="1"/>
            </p:cNvSpPr>
            <p:nvPr/>
          </p:nvSpPr>
          <p:spPr bwMode="auto">
            <a:xfrm>
              <a:off x="3810000" y="4162901"/>
              <a:ext cx="1676400" cy="52863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sz="2800" dirty="0">
                  <a:solidFill>
                    <a:srgbClr val="000000"/>
                  </a:solidFill>
                  <a:latin typeface="Arial" charset="0"/>
                  <a:cs typeface="+mn-cs"/>
                </a:rPr>
                <a:t>Nothing</a:t>
              </a:r>
            </a:p>
          </p:txBody>
        </p:sp>
        <p:sp>
          <p:nvSpPr>
            <p:cNvPr id="15" name="Text Box 11"/>
            <p:cNvSpPr txBox="1">
              <a:spLocks noChangeArrowheads="1"/>
            </p:cNvSpPr>
            <p:nvPr/>
          </p:nvSpPr>
          <p:spPr bwMode="auto">
            <a:xfrm>
              <a:off x="6477000" y="4165283"/>
              <a:ext cx="1676400" cy="523875"/>
            </a:xfrm>
            <a:prstGeom prst="rect">
              <a:avLst/>
            </a:prstGeom>
            <a:solidFill>
              <a:srgbClr val="00206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rebuchet MS" pitchFamily="34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2800" dirty="0">
                  <a:solidFill>
                    <a:schemeClr val="bg1"/>
                  </a:solidFill>
                  <a:latin typeface="Arial" charset="0"/>
                </a:rPr>
                <a:t>Action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2EAB7666-9CD5-4C82-9CC2-D73DCABDC8E1}"/>
                </a:ext>
              </a:extLst>
            </p:cNvPr>
            <p:cNvSpPr txBox="1"/>
            <p:nvPr/>
          </p:nvSpPr>
          <p:spPr>
            <a:xfrm>
              <a:off x="2872744" y="3873222"/>
              <a:ext cx="883913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600" dirty="0">
                  <a:solidFill>
                    <a:srgbClr val="000000"/>
                  </a:solidFill>
                  <a:latin typeface="Arial Black" panose="020B0A04020102020204" pitchFamily="34" charset="0"/>
                </a:rPr>
                <a:t>+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12162686-8E08-4C5F-9E5F-C0FAB4435D04}"/>
                </a:ext>
              </a:extLst>
            </p:cNvPr>
            <p:cNvSpPr txBox="1"/>
            <p:nvPr/>
          </p:nvSpPr>
          <p:spPr>
            <a:xfrm>
              <a:off x="5539744" y="3873222"/>
              <a:ext cx="883913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600" dirty="0">
                  <a:solidFill>
                    <a:srgbClr val="000000"/>
                  </a:solidFill>
                  <a:latin typeface="Arial Black" panose="020B0A04020102020204" pitchFamily="34" charset="0"/>
                </a:rPr>
                <a:t>=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253269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363938" y="1801709"/>
            <a:ext cx="4114800" cy="3948354"/>
          </a:xfrm>
          <a:noFill/>
        </p:spPr>
        <p:txBody>
          <a:bodyPr/>
          <a:lstStyle/>
          <a:p>
            <a:pPr marL="0" indent="0" algn="ctr" eaLnBrk="1" hangingPunct="1">
              <a:spcBef>
                <a:spcPts val="1200"/>
              </a:spcBef>
              <a:defRPr/>
            </a:pPr>
            <a:r>
              <a:rPr lang="en-US" sz="2800" b="1" dirty="0"/>
              <a:t>Narcotic Analgesic </a:t>
            </a:r>
          </a:p>
          <a:p>
            <a:pPr marL="0" indent="0" eaLnBrk="1" hangingPunct="1">
              <a:spcBef>
                <a:spcPts val="1200"/>
              </a:spcBef>
              <a:defRPr/>
            </a:pPr>
            <a:r>
              <a:rPr lang="en-US" sz="2600" dirty="0"/>
              <a:t>Typically cause:</a:t>
            </a:r>
          </a:p>
          <a:p>
            <a:pPr marL="457200" indent="-231775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/>
              <a:t>HGN</a:t>
            </a:r>
            <a:r>
              <a:rPr lang="en-US" b="0" dirty="0"/>
              <a:t> - None</a:t>
            </a:r>
          </a:p>
          <a:p>
            <a:pPr marL="457200" indent="-231775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/>
              <a:t>VGN</a:t>
            </a:r>
            <a:r>
              <a:rPr lang="en-US" dirty="0"/>
              <a:t> - </a:t>
            </a:r>
            <a:r>
              <a:rPr lang="en-US" b="0" dirty="0"/>
              <a:t>None</a:t>
            </a:r>
          </a:p>
          <a:p>
            <a:pPr marL="457200" indent="-231775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/>
              <a:t>LOC</a:t>
            </a:r>
            <a:r>
              <a:rPr lang="en-US" dirty="0"/>
              <a:t> - </a:t>
            </a:r>
            <a:r>
              <a:rPr lang="en-US" b="0" dirty="0"/>
              <a:t>None</a:t>
            </a:r>
          </a:p>
          <a:p>
            <a:pPr marL="457200" indent="-231775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/>
              <a:t>Pupil Size </a:t>
            </a:r>
            <a:r>
              <a:rPr lang="en-US" dirty="0"/>
              <a:t>- Constricted</a:t>
            </a:r>
            <a:endParaRPr lang="en-US" b="0" dirty="0"/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>
          <a:xfrm>
            <a:off x="363940" y="504376"/>
            <a:ext cx="8534400" cy="762000"/>
          </a:xfrm>
        </p:spPr>
        <p:txBody>
          <a:bodyPr/>
          <a:lstStyle/>
          <a:p>
            <a:r>
              <a:rPr lang="en-US" altLang="en-US" dirty="0"/>
              <a:t>Overlapping Effect Examples</a:t>
            </a:r>
          </a:p>
        </p:txBody>
      </p:sp>
      <p:sp>
        <p:nvSpPr>
          <p:cNvPr id="7" name="Content Placeholder 4"/>
          <p:cNvSpPr txBox="1">
            <a:spLocks/>
          </p:cNvSpPr>
          <p:nvPr/>
        </p:nvSpPr>
        <p:spPr bwMode="auto">
          <a:xfrm>
            <a:off x="4854575" y="1801709"/>
            <a:ext cx="4114800" cy="3948354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3366"/>
                </a:solidFill>
                <a:latin typeface="+mj-lt"/>
                <a:ea typeface="+mn-ea"/>
                <a:cs typeface="+mn-cs"/>
              </a:defRPr>
            </a:lvl1pPr>
            <a:lvl2pPr marL="287338" indent="-173038" algn="l" rt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 sz="2800" b="1">
                <a:solidFill>
                  <a:srgbClr val="003366"/>
                </a:solidFill>
                <a:latin typeface="+mj-lt"/>
              </a:defRPr>
            </a:lvl2pPr>
            <a:lvl3pPr marL="627063" indent="-173038" algn="l" rtl="0" eaLnBrk="0" fontAlgn="base" hangingPunct="0">
              <a:spcBef>
                <a:spcPct val="0"/>
              </a:spcBef>
              <a:spcAft>
                <a:spcPct val="0"/>
              </a:spcAft>
              <a:buFont typeface="Trebuchet MS" pitchFamily="34" charset="0"/>
              <a:buChar char="―"/>
              <a:defRPr sz="2400" b="1">
                <a:solidFill>
                  <a:srgbClr val="003366"/>
                </a:solidFill>
                <a:latin typeface="+mj-lt"/>
              </a:defRPr>
            </a:lvl3pPr>
            <a:lvl4pPr marL="1031875" indent="-228600" algn="l" rt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 b="1">
                <a:solidFill>
                  <a:srgbClr val="003366"/>
                </a:solidFill>
                <a:latin typeface="+mj-lt"/>
              </a:defRPr>
            </a:lvl4pPr>
            <a:lvl5pPr marL="1377950" indent="-230188" algn="l" rtl="0" eaLnBrk="0" fontAlgn="base" hangingPunct="0">
              <a:spcBef>
                <a:spcPct val="0"/>
              </a:spcBef>
              <a:spcAft>
                <a:spcPct val="0"/>
              </a:spcAft>
              <a:buFont typeface="Trebuchet MS" pitchFamily="34" charset="0"/>
              <a:buChar char="―"/>
              <a:defRPr sz="2000" b="1">
                <a:solidFill>
                  <a:srgbClr val="003366"/>
                </a:solidFill>
                <a:latin typeface="+mj-lt"/>
              </a:defRPr>
            </a:lvl5pPr>
            <a:lvl6pPr marL="18351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6pPr>
            <a:lvl7pPr marL="22923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7pPr>
            <a:lvl8pPr marL="27495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8pPr>
            <a:lvl9pPr marL="32067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9pPr>
          </a:lstStyle>
          <a:p>
            <a:pPr marL="0" indent="0" algn="ctr" eaLnBrk="1" hangingPunct="1">
              <a:spcBef>
                <a:spcPts val="1200"/>
              </a:spcBef>
              <a:defRPr/>
            </a:pPr>
            <a:r>
              <a:rPr lang="en-US" sz="2800" kern="0" dirty="0">
                <a:solidFill>
                  <a:srgbClr val="000000"/>
                </a:solidFill>
              </a:rPr>
              <a:t>CNS Depressant </a:t>
            </a:r>
          </a:p>
          <a:p>
            <a:pPr marL="0" indent="0" eaLnBrk="1" hangingPunct="1">
              <a:spcBef>
                <a:spcPts val="1200"/>
              </a:spcBef>
              <a:spcAft>
                <a:spcPts val="600"/>
              </a:spcAft>
              <a:defRPr/>
            </a:pPr>
            <a:r>
              <a:rPr lang="en-US" sz="2600" b="0" kern="0" dirty="0">
                <a:solidFill>
                  <a:srgbClr val="000000"/>
                </a:solidFill>
              </a:rPr>
              <a:t>Typically cause:</a:t>
            </a:r>
          </a:p>
          <a:p>
            <a:pPr marL="457200" indent="-231775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600" dirty="0">
                <a:solidFill>
                  <a:srgbClr val="000000"/>
                </a:solidFill>
              </a:rPr>
              <a:t>HGN</a:t>
            </a:r>
            <a:r>
              <a:rPr lang="en-US" sz="2600" b="0" dirty="0">
                <a:solidFill>
                  <a:srgbClr val="000000"/>
                </a:solidFill>
              </a:rPr>
              <a:t> - Present</a:t>
            </a:r>
          </a:p>
          <a:p>
            <a:pPr marL="457200" indent="-231775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600" dirty="0">
                <a:solidFill>
                  <a:srgbClr val="000000"/>
                </a:solidFill>
              </a:rPr>
              <a:t>VGN</a:t>
            </a:r>
            <a:r>
              <a:rPr lang="en-US" sz="2600" b="0" dirty="0">
                <a:solidFill>
                  <a:srgbClr val="000000"/>
                </a:solidFill>
              </a:rPr>
              <a:t> - Possibly Present</a:t>
            </a:r>
          </a:p>
          <a:p>
            <a:pPr marL="457200" indent="-231775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600" dirty="0">
                <a:solidFill>
                  <a:srgbClr val="000000"/>
                </a:solidFill>
              </a:rPr>
              <a:t>LOC</a:t>
            </a:r>
            <a:r>
              <a:rPr lang="en-US" sz="2600" b="0" dirty="0">
                <a:solidFill>
                  <a:srgbClr val="000000"/>
                </a:solidFill>
              </a:rPr>
              <a:t> - Present</a:t>
            </a:r>
          </a:p>
          <a:p>
            <a:pPr marL="457200" indent="-231775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600" dirty="0">
                <a:solidFill>
                  <a:srgbClr val="000000"/>
                </a:solidFill>
              </a:rPr>
              <a:t>Pupil Size </a:t>
            </a:r>
            <a:r>
              <a:rPr lang="en-US" sz="2600" b="0" dirty="0">
                <a:solidFill>
                  <a:srgbClr val="000000"/>
                </a:solidFill>
              </a:rPr>
              <a:t>- Normal</a:t>
            </a:r>
          </a:p>
          <a:p>
            <a:pPr marL="0" indent="0">
              <a:spcBef>
                <a:spcPts val="1200"/>
              </a:spcBef>
              <a:defRPr/>
            </a:pPr>
            <a:endParaRPr lang="en-US" sz="2600" kern="0" dirty="0">
              <a:solidFill>
                <a:srgbClr val="00206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6835775" y="64325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/>
              <a:t>7-</a:t>
            </a:r>
            <a:fld id="{92E9D074-BE69-4A15-997A-55B01E973E4B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71961B8-E39B-41A3-A23E-05777ABF08FB}"/>
              </a:ext>
            </a:extLst>
          </p:cNvPr>
          <p:cNvCxnSpPr/>
          <p:nvPr/>
        </p:nvCxnSpPr>
        <p:spPr>
          <a:xfrm>
            <a:off x="4575313" y="1470991"/>
            <a:ext cx="0" cy="48039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008609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134700PHOTO" val=""/>
  <p:tag name="MMPROD_134700LOGO" val=""/>
  <p:tag name="MMPROD_NEXTUNIQUEID" val="10753"/>
  <p:tag name="MMPROD_0PHOTO" val=""/>
  <p:tag name="MMPROD_0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178546PHOTO" val=""/>
  <p:tag name="MMPROD_178546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THEME_BG_IMAGE" val=""/>
  <p:tag name="MMPROD_DATA" val="&lt;object type=&quot;10002&quot; unique_id=&quot;901&quot;&gt;&lt;property id=&quot;10007&quot; value=&quot;Next&quot;/&gt;&lt;property id=&quot;10008&quot; value=&quot;Back&quot;/&gt;&lt;property id=&quot;10009&quot; value=&quot;Submit&quot;/&gt;&lt;property id=&quot;10012&quot; value=&quot;0&quot;/&gt;&lt;property id=&quot;10022&quot; value=&quot;Incorrect - Click anywhere to try again.&quot;/&gt;&lt;property id=&quot;10068&quot; value=&quot;Correct - Click anywhere to continue&quot;/&gt;&lt;property id=&quot;10069&quot; value=&quot;Incorrect - Click anywhere to continue&quot;/&gt;&lt;property id=&quot;10124&quot; value=&quot;Click to continue&quot;/&gt;&lt;property id=&quot;10125&quot; value=&quot;Click to submit answer&quot;/&gt;&lt;property id=&quot;10126&quot; value=&quot;Click to go back&quot;/&gt;&lt;property id=&quot;10127&quot; value=&quot;Clear&quot;/&gt;&lt;property id=&quot;10128&quot; value=&quot;Click to clear&quot;/&gt;&lt;property id=&quot;10133&quot; value=&quot;0&quot;/&gt;&lt;property id=&quot;10134&quot; value=&quot;0&quot;/&gt;&lt;property id=&quot;10135&quot; value=&quot;,&quot;/&gt;&lt;property id=&quot;10136&quot; value=&quot;2&quot;/&gt;&lt;property id=&quot;10156&quot; value=&quot;1&quot;/&gt;&lt;property id=&quot;10157&quot; value=&quot;1&quot;/&gt;&lt;property id=&quot;10158&quot; value=&quot;1&quot;/&gt;&lt;property id=&quot;10177&quot; value=&quot;0&quot;/&gt;&lt;property id=&quot;10183&quot; value=&quot;You have provided an incomplete answer. Click anywhere to try again.&quot;/&gt;&lt;property id=&quot;10185&quot; value=&quot;1&quot;/&gt;&lt;property id=&quot;10188&quot; value=&quot;The time to answer this question has expired.&quot;/&gt;&lt;property id=&quot;10189&quot; value=&quot;1&quot;/&gt;&lt;property id=&quot;10194&quot; value=&quot;0&quot;/&gt;&lt;property id=&quot;10195&quot; value=&quot;1&quot;/&gt;&lt;property id=&quot;10196&quot; value=&quot;0&quot;/&gt;&lt;property id=&quot;10198&quot; value=&quot;100&quot;/&gt;&lt;property id=&quot;10200&quot; value=&quot;1&quot;/&gt;&lt;property id=&quot;10212&quot; value=&quot;1&quot;/&gt;&lt;property id=&quot;10213&quot; value=&quot;1&quot;/&gt;&lt;property id=&quot;10214&quot; value=&quot;0&quot;/&gt;&lt;property id=&quot;10215&quot; value=&quot;0&quot;/&gt;&lt;property id=&quot;10216&quot; value=&quot;0&quot;/&gt;&lt;property id=&quot;10217&quot; value=&quot;1&quot;/&gt;&lt;property id=&quot;10218&quot; value=&quot;0&quot;/&gt;&lt;property id=&quot;10219&quot; value=&quot;0&quot;/&gt;&lt;property id=&quot;10221&quot; value=&quot;&amp;lt;Format Name=&amp;quot;Presentation Default&amp;quot;&amp;gt;&amp;lt;Question FontName=&amp;quot;Arial&amp;quot; IsBold=&amp;quot;1&amp;quot; IsItalic=&amp;quot;0&amp;quot; IsUnderline=&amp;quot;0&amp;quot; FontSize=&amp;quot;12&amp;quot;/&amp;gt;&amp;lt;Answer FontName=&amp;quot;Arial&amp;quot; IsBold=&amp;quot;1&amp;quot; IsItalic=&amp;quot;0&amp;quot; IsUnderline=&amp;quot;0&amp;quot; FontSize=&amp;quot;12&amp;quot;/&amp;gt;&amp;lt;Button FontName=&amp;quot;Arial&amp;quot; IsBold=&amp;quot;0&amp;quot; IsItalic=&amp;quot;0&amp;quot; IsUnderline=&amp;quot;0&amp;quot; FontSize=&amp;quot;14&amp;quot;/&amp;gt;&amp;lt;Message FontName=&amp;quot;Arial&amp;quot; IsBold=&amp;quot;0&amp;quot; IsItalic=&amp;quot;0&amp;quot; IsUnderline=&amp;quot;0&amp;quot; FontSize=&amp;quot;18&amp;quot;/&amp;gt;&amp;lt;ButtonPlacement Orientation=&amp;quot;Horizontal&amp;quot; Position=&amp;quot;0&amp;quot;/&amp;gt;&amp;lt;/Format&amp;gt; &quot;/&gt;&lt;property id=&quot;10227&quot; value=&quot;1&quot;/&gt;&lt;property id=&quot;10229&quot; value=&quot;0&quot;/&gt;&lt;object type=&quot;10054&quot; unique_id=&quot;10002&quot;&gt;&lt;property id=&quot;10139&quot; value=&quot;1.0&quot;/&gt;&lt;property id=&quot;10141&quot; value=&quot;80&quot;/&gt;&lt;property id=&quot;10143&quot; value=&quot;0&quot;/&gt;&lt;property id=&quot;10144&quot; value=&quot;0&quot;/&gt;&lt;property id=&quot;10145&quot; value=&quot;0&quot;/&gt;&lt;property id=&quot;10146&quot; value=&quot;1&quot;/&gt;&lt;property id=&quot;10147&quot; value=&quot;0&quot;/&gt;&lt;property id=&quot;10148&quot; value=&quot;0&quot;/&gt;&lt;property id=&quot;10149&quot; value=&quot;0&quot;/&gt;&lt;property id=&quot;10150&quot; value=&quot;0&quot;/&gt;&lt;/object&gt;&lt;object type=&quot;10042&quot; unique_id=&quot;903&quot;&gt;&lt;object type=&quot;10003&quot; unique_id=&quot;10720&quot;&gt;&lt;property id=&quot;10002&quot; value=&quot;Quiz&quot;/&gt;&lt;property id=&quot;10003&quot; value=&quot;0&quot;/&gt;&lt;property id=&quot;10004&quot; value=&quot;0&quot;/&gt;&lt;property id=&quot;10005&quot; value=&quot;0&quot;/&gt;&lt;property id=&quot;10006&quot; value=&quot;0&quot;/&gt;&lt;property id=&quot;10010&quot; value=&quot;1&quot;/&gt;&lt;property id=&quot;10014&quot; value=&quot;1&quot;/&gt;&lt;property id=&quot;10015&quot; value=&quot;1&quot;/&gt;&lt;property id=&quot;10016&quot; value=&quot;1&quot;/&gt;&lt;property id=&quot;10017&quot; value=&quot;1&quot;/&gt;&lt;property id=&quot;10018&quot; value=&quot;0&quot;/&gt;&lt;property id=&quot;10029&quot; value=&quot;2&quot;/&gt;&lt;property id=&quot;10072&quot; value=&quot;Quiz10720&quot;/&gt;&lt;property id=&quot;10123&quot; value=&quot;1&quot;/&gt;&lt;property id=&quot;10129&quot; value=&quot;0&quot;/&gt;&lt;property id=&quot;10130&quot; value=&quot;80&quot;/&gt;&lt;property id=&quot;10160&quot; value=&quot;1&quot;/&gt;&lt;property id=&quot;10161&quot; value=&quot;1&quot;/&gt;&lt;property id=&quot;10162&quot; value=&quot;1&quot;/&gt;&lt;property id=&quot;10163&quot; value=&quot;0&quot;/&gt;&lt;property id=&quot;10164&quot; value=&quot;0&quot;/&gt;&lt;property id=&quot;10165&quot; value=&quot;Passed&quot;/&gt;&lt;property id=&quot;10166&quot; value=&quot;Failed&quot;/&gt;&lt;property id=&quot;10167&quot; value=&quot;FFFFFFFF&quot;/&gt;&lt;property id=&quot;10169&quot; value=&quot;Question %d of %d&quot;/&gt;&lt;property id=&quot;10170&quot; value=&quot;Send E-mail&quot;/&gt;&lt;property id=&quot;10171&quot; value=&quot;You answered this correctly!&quot;/&gt;&lt;property id=&quot;10172&quot; value=&quot;You did not answer this question completely&quot;/&gt;&lt;property id=&quot;10173&quot; value=&quot;Your answer:&quot;/&gt;&lt;property id=&quot;10174&quot; value=&quot;The correct answer is:&quot;/&gt;&lt;property id=&quot;10208&quot; value=&quot;0&quot;/&gt;&lt;property id=&quot;10222&quot; value=&quot;0&quot;/&gt;&lt;property id=&quot;10223&quot; value=&quot;1&quot;/&gt;&lt;property id=&quot;10224&quot; value=&quot;1&quot;/&gt;&lt;property id=&quot;10225&quot; value=&quot;Instruction Slide Title&quot;/&gt;&lt;property id=&quot;10226&quot; value=&quot;Write instructions for quiz takers here...&quot;/&gt;&lt;property id=&quot;10228&quot; value=&quot;10&quot;/&gt;&lt;object type=&quot;10062&quot; unique_id=&quot;10722&quot;&gt;&lt;object type=&quot;10050&quot; unique_id=&quot;10723&quot;&gt;&lt;property id=&quot;10020&quot; value=&quot;2&quot;/&gt;&lt;property id=&quot;10102&quot; value=&quot;0&quot;/&gt;&lt;property id=&quot;10191&quot; value=&quot;-1&quot;/&gt;&lt;/object&gt;&lt;object type=&quot;10051&quot; unique_id=&quot;10724&quot;&gt;&lt;property id=&quot;10020&quot; value=&quot;2&quot;/&gt;&lt;property id=&quot;10102&quot; value=&quot;0&quot;/&gt;&lt;property id=&quot;10191&quot; value=&quot;-1&quot;/&gt;&lt;/object&gt;&lt;/object&gt;&lt;object type=&quot;10061&quot; unique_id=&quot;20000&quot;/&gt;&lt;/object&gt;&lt;/object&gt;&lt;property id=&quot;10235&quot; value=&quot;0&quot;/&gt;&lt;property id=&quot;10236&quot; value=&quot;0&quot;/&gt;&lt;property id=&quot;10237&quot; value=&quot;0&quot;/&gt;&lt;property id=&quot;10238&quot; value=&quot;-1&quot;/&gt;&lt;property id=&quot;10239&quot; value=&quot;-1&quot;/&gt;&lt;property id=&quot;10240&quot; value=&quot;-1&quot;/&gt;&lt;property id=&quot;10241&quot; value=&quot;-1&quot;/&gt;&lt;property id=&quot;10242&quot; value=&quot;-1&quot;/&gt;&lt;property id=&quot;10243&quot; value=&quot;-1&quot;/&gt;&lt;property id=&quot;10244&quot; value=&quot;1&quot;/&gt;&lt;property id=&quot;10245&quot; value=&quot;0&quot;/&gt;&lt;/object&gt;&#10;"/>
  <p:tag name="MMPROD_TAG_VCONFIG" val="PD94bWwgdmVyc2lvbj0iMS4wIj8+DQo8Y29uZmlndXJhdGlvbj4NCgk8YnJhbmRpbmc+DQoJCTx1aWZvbnQgbmFtZT0iRk9OVF9OT1RFU19URVhUIiB2YWx1ZT0iVmVyZGFuYSwxNCxmYWxzZSxmYWxzZSxmYWxzZSIvPg0KCTwvYnJhbmRpbmc+DQoJPGNvbG9ycz4NCgkJPHVpY29sb3IgbmFtZT0icHJpbWFyeSIgdmFsdWU9IjB4QThCOUJEIi8+DQoJCTx1aWNvbG9yIG5hbWU9Imdsb3ciIHZhbHVlPSIweDM1RDMzNCIvPg0KCQk8dWljb2xvciBuYW1lPSJ0ZXh0IiB2YWx1ZT0iMHhGRkZGRkYiLz4NCgkJPHVpY29sb3IgbmFtZT0ibGlnaHQiIHZhbHVlPSIweDFGNjY4RiIvPg0KCQk8dWljb2xvciBuYW1lPSJzaGFkb3ciIHZhbHVlPSIweDAwMDAwMCIvPg0KCQk8dWljb2xvciBuYW1lPSJiYWNrZ3JvdW5kIiB2YWx1ZT0iMHg4NzlFQTUiLz4NCgk8L2NvbG9ycz4NCgk8bGF5b3V0Pg0KCQk8dWlzaG93IG5hbWU9InByZXNlbnRhdGlvbnRpdGxlIiB2YWx1ZT0idHJ1ZSIvPg0KCQk8dWlzaG93IG5hbWU9InByZXNlbnRlcnBob3RvIiB2YWx1ZT0iZmFsc2UiLz4NCgkJPHVpc2hvdyBuYW1lPSJwcmVzZW50ZXJuYW1lIiB2YWx1ZT0idHJ1ZSIvPg0KCQk8dWlzaG93IG5hbWU9InByZXNlbnRlcnRpdGxlIiB2YWx1ZT0idHJ1ZSIvPg0KCQk8dWlzaG93IG5hbWU9InByZXNlbnRlcmVtYWlsIiB2YWx1ZT0iZmFsc2UiLz4NCgkJPHVpc2hvdyBuYW1lPSJwcmVzZW50ZXJiaW8iIHZhbHVlPSJmYWxzZSIvPg0KCQk8dWlzaG93IG5hbWU9ImNvbXBhbnlsb2dvIiB2YWx1ZT0idHJ1ZSIvPg0KCQk8dWlzaG93IG5hbWU9InNpZGViYXIiIHZhbHVlPSJ0cnVlIi8+DQoJCTx1aXNob3cgbmFtZT0ib3V0bGluZSIgdmFsdWU9InRydWUiLz4NCgkJPHVpc2hvdyBuYW1lPSJ0aHVtYm5haWwiIHZhbHVlPSJ0cnVlIi8+DQoJCTx1aXNob3cgbmFtZT0ibm90ZXMiIHZhbHVlPSJ0cnVlIi8+DQoJCTx1aXNob3cgbmFtZT0ic2VhcmNoIiB2YWx1ZT0idHJ1ZSIvPg0KCQk8dWlzaG93IG5hbWU9InF1aXoiIHZhbHVlPSJ0cnVlIi8+DQoJCTx1aXNob3cgbmFtZT0iYXR0YWNobWVudHMiIHZhbHVlPSJ0cnVlIi8+DQoJCTx1aXNob3cgbmFtZT0idXRpbHMiIHZhbHVlPSJ0cnVlIi8+DQoJCTx1aXNob3cgbmFtZT0idm9sdW1lIiB2YWx1ZT0idHJ1ZSIvPg0KCQk8dWlzaG93IG5hbWU9InBsYXliYXIiIHZhbHVlPSJ0cnVlIi8+DQoJCTx1aXNob3cgbmFtZT0idGFsa2luZ2hlYWQiIHZhbHVlPSJ0cnVlIi8+DQoJCTx1aXNob3cgbmFtZT0ic2lkZWJhcm9ucmlnaHQiIHZhbHVlPSJ0cnVlIi8+DQoJCTx1aXNob3cgbmFtZT0idmlld2NoYW5nZSIgdmFsdWU9InRydWUiLz4NCgkJPHVpc2hvdyBuYW1lPSJhbHdheXNTY3J1bmNoIiB2YWx1ZT0iZmFsc2UiLz4NCgkJPHVpc2hvdyBuYW1lPSJpbml0aWFsZGlzcGxheW1vZGVpc25vcm1hbCIgdmFsdWU9InRydWUiLz4NCgkJPHVpcmVwbGFjZSBuYW1lPSJsb2dvIiB2YWx1ZT0iIi8+DQoJCTx1aXJlcGxhY2UgbmFtZT0iYmdpbWFnZSIgdmFsdWU9IiIvPg0KCQk8dWlyZXBsYWNlIG5hbWU9ImluaXRpYWx0YWIiIHZhbHVlPSJvdXRsaW5lIi8+DQoJCTx1aXNob3cgbmFtZT0iY2N0ZXh0aGlnaGxpZ2h0aW5nIiB2YWx1ZT0idHJ1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DQoNCk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g0KDQp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g0KDQp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DQoNCi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DQoNCu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NCg0K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DQoNCk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DQoNCl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DQoNCk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DQoNCu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g"/>
  <p:tag name="ARTICULATE_SLIDE_COUNT" val="18"/>
  <p:tag name="MMPROD_UIDATA" val="&lt;database version=&quot;11.0&quot;&gt;&lt;object type=&quot;1&quot; unique_id=&quot;10001&quot;&gt;&lt;property id=&quot;20141&quot; value=&quot;Module 1: Fundamentals&quot;/&gt;&lt;property id=&quot;20144&quot; value=&quot;1&quot;/&gt;&lt;property id=&quot;20146&quot; value=&quot;0&quot;/&gt;&lt;property id=&quot;20147&quot; value=&quot;0&quot;/&gt;&lt;property id=&quot;20148&quot; value=&quot;10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C:\Users\Kathleen\Desktop\HSIP Courses\HSIP Prototype\&quot;/&gt;&lt;property id=&quot;20224&quot; value=&quot;C:\Documents and Settings\wmckee\Desktop\NHI stuff&quot;/&gt;&lt;property id=&quot;20225&quot; value=&quot;C:\Documents and Settings\kmonagha.FHWA1\My Documents\WBT Project\310115\Updated Production Modules\Attachments\&quot;/&gt;&lt;property id=&quot;20226&quot; value=&quot;C:\Users\rocky.wehling\Desktop\DEC Program\ARIDE\ARIDE_PPT_07 February 2021.pptx&quot;/&gt;&lt;property id=&quot;20250&quot; value=&quot;0&quot;/&gt;&lt;property id=&quot;20251&quot; value=&quot;0&quot;/&gt;&lt;property id=&quot;20259&quot; value=&quot;0&quot;/&gt;&lt;property id=&quot;20262&quot; value=&quot;754406453&quot;/&gt;&lt;object type=&quot;8&quot; unique_id=&quot;10002&quot;&gt;&lt;/object&gt;&lt;object type=&quot;2&quot; unique_id=&quot;10003&quot;&gt;&lt;object type=&quot;3&quot; unique_id=&quot;178550&quot;&gt;&lt;property id=&quot;20148&quot; value=&quot;5&quot;/&gt;&lt;property id=&quot;20300&quot; value=&quot;Slide 1&quot;/&gt;&lt;property id=&quot;20307&quot; value=&quot;696&quot;/&gt;&lt;/object&gt;&lt;object type=&quot;3&quot; unique_id=&quot;178551&quot;&gt;&lt;property id=&quot;20148&quot; value=&quot;5&quot;/&gt;&lt;property id=&quot;20300&quot; value=&quot;Slide 2 - &amp;quot;Learning Objectives&amp;quot;&quot;/&gt;&lt;property id=&quot;20307&quot; value=&quot;697&quot;/&gt;&lt;/object&gt;&lt;object type=&quot;3&quot; unique_id=&quot;178552&quot;&gt;&lt;property id=&quot;20148&quot; value=&quot;5&quot;/&gt;&lt;property id=&quot;20300&quot; value=&quot;Slide 3 - &amp;quot;Prevalence of Drug Combinations&amp;quot;&quot;/&gt;&lt;property id=&quot;20307&quot; value=&quot;698&quot;/&gt;&lt;/object&gt;&lt;object type=&quot;3&quot; unique_id=&quot;178554&quot;&gt;&lt;property id=&quot;20148&quot; value=&quot;5&quot;/&gt;&lt;property id=&quot;20300&quot; value=&quot;Slide 4 - &amp;quot;Polydrug&amp;quot;&quot;/&gt;&lt;property id=&quot;20307&quot; value=&quot;700&quot;/&gt;&lt;/object&gt;&lt;object type=&quot;3&quot; unique_id=&quot;178555&quot;&gt;&lt;property id=&quot;20148&quot; value=&quot;5&quot;/&gt;&lt;property id=&quot;20300&quot; value=&quot;Slide 5 - &amp;quot;Potential Effects of Polydrug Use&amp;quot;&quot;/&gt;&lt;property id=&quot;20307&quot; value=&quot;701&quot;/&gt;&lt;/object&gt;&lt;object type=&quot;3&quot; unique_id=&quot;178556&quot;&gt;&lt;property id=&quot;20148&quot; value=&quot;5&quot;/&gt;&lt;property id=&quot;20300&quot; value=&quot;Slide 6 - &amp;quot;Null Effect&amp;quot;&quot;/&gt;&lt;property id=&quot;20307&quot; value=&quot;702&quot;/&gt;&lt;/object&gt;&lt;object type=&quot;3&quot; unique_id=&quot;178557&quot;&gt;&lt;property id=&quot;20148&quot; value=&quot;5&quot;/&gt;&lt;property id=&quot;20300&quot; value=&quot;Slide 8 - &amp;quot;Overlapping Effect&amp;quot;&quot;/&gt;&lt;property id=&quot;20307&quot; value=&quot;703&quot;/&gt;&lt;/object&gt;&lt;object type=&quot;3&quot; unique_id=&quot;178558&quot;&gt;&lt;property id=&quot;20148&quot; value=&quot;5&quot;/&gt;&lt;property id=&quot;20300&quot; value=&quot;Slide 9 - &amp;quot;Overlapping Effect Examples&amp;quot;&quot;/&gt;&lt;property id=&quot;20307&quot; value=&quot;704&quot;/&gt;&lt;/object&gt;&lt;object type=&quot;3&quot; unique_id=&quot;178559&quot;&gt;&lt;property id=&quot;20148&quot; value=&quot;5&quot;/&gt;&lt;property id=&quot;20300&quot; value=&quot;Slide 10 - &amp;quot;Likely Effects of the Combination &amp;quot;&quot;/&gt;&lt;property id=&quot;20307&quot; value=&quot;705&quot;/&gt;&lt;/object&gt;&lt;object type=&quot;3&quot; unique_id=&quot;178560&quot;&gt;&lt;property id=&quot;20148&quot; value=&quot;5&quot;/&gt;&lt;property id=&quot;20300&quot; value=&quot;Slide 11 - &amp;quot;Additive Effect&amp;quot;&quot;/&gt;&lt;property id=&quot;20307&quot; value=&quot;706&quot;/&gt;&lt;/object&gt;&lt;object type=&quot;3&quot; unique_id=&quot;178562&quot;&gt;&lt;property id=&quot;20148&quot; value=&quot;5&quot;/&gt;&lt;property id=&quot;20300&quot; value=&quot;Slide 12 - &amp;quot;Additive Effect Examples&amp;quot;&quot;/&gt;&lt;property id=&quot;20307&quot; value=&quot;708&quot;/&gt;&lt;/object&gt;&lt;object type=&quot;3&quot; unique_id=&quot;178564&quot;&gt;&lt;property id=&quot;20148&quot; value=&quot;5&quot;/&gt;&lt;property id=&quot;20300&quot; value=&quot;Slide 13 - &amp;quot;Antagonistic Effect&amp;quot;&quot;/&gt;&lt;property id=&quot;20307&quot; value=&quot;710&quot;/&gt;&lt;/object&gt;&lt;object type=&quot;3&quot; unique_id=&quot;178565&quot;&gt;&lt;property id=&quot;20148&quot; value=&quot;5&quot;/&gt;&lt;property id=&quot;20300&quot; value=&quot;Slide 17 - &amp;quot;Drug Combination Factors&amp;quot;&quot;/&gt;&lt;property id=&quot;20307&quot; value=&quot;711&quot;/&gt;&lt;/object&gt;&lt;object type=&quot;3&quot; unique_id=&quot;178567&quot;&gt;&lt;property id=&quot;20148&quot; value=&quot;5&quot;/&gt;&lt;property id=&quot;20300&quot; value=&quot;Slide 15 - &amp;quot;Combination  Dissociative Anesthetic  and Narcotic Analgesic &amp;quot;&quot;/&gt;&lt;property id=&quot;20307&quot; value=&quot;713&quot;/&gt;&lt;/object&gt;&lt;object type=&quot;3&quot; unique_id=&quot;178568&quot;&gt;&lt;property id=&quot;20148&quot; value=&quot;5&quot;/&gt;&lt;property id=&quot;20300&quot; value=&quot;Slide 16 - &amp;quot;Combination  Cannabis and Stimulant &amp;quot;&quot;/&gt;&lt;property id=&quot;20307&quot; value=&quot;714&quot;/&gt;&lt;/object&gt;&lt;object type=&quot;3&quot; unique_id=&quot;178569&quot;&gt;&lt;property id=&quot;20148&quot; value=&quot;5&quot;/&gt;&lt;property id=&quot;20300&quot; value=&quot;Slide 18 - &amp;quot;QUESTIONS?&amp;quot;&quot;/&gt;&lt;property id=&quot;20307&quot; value=&quot;715&quot;/&gt;&lt;/object&gt;&lt;object type=&quot;3&quot; unique_id=&quot;182752&quot;&gt;&lt;property id=&quot;20148&quot; value=&quot;5&quot;/&gt;&lt;property id=&quot;20300&quot; value=&quot;Slide 7 - &amp;quot;Null Effect Examples&amp;quot;&quot;/&gt;&lt;property id=&quot;20307&quot; value=&quot;716&quot;/&gt;&lt;/object&gt;&lt;object type=&quot;3&quot; unique_id=&quot;182893&quot;&gt;&lt;property id=&quot;20148&quot; value=&quot;5&quot;/&gt;&lt;property id=&quot;20300&quot; value=&quot;Slide 14 - &amp;quot;Antagonistic Effect Examples&amp;quot;&quot;/&gt;&lt;property id=&quot;20307&quot; value=&quot;717&quot;/&gt;&lt;/object&gt;&lt;/object&gt;&lt;object type=&quot;4&quot; unique_id=&quot;14482&quot;&gt;&lt;object type=&quot;5&quot; unique_id=&quot;178546&quot;&gt;&lt;property id=&quot;20149&quot; value=&quot;Highway Safety Improvement Program&quot;/&gt;&lt;property id=&quot;20150&quot; value=&quot;Data Driven Solutions&quot;/&gt;&lt;property id=&quot;20159&quot; value=&quot;logo.png&quot;/&gt;&lt;/object&gt;&lt;/object&gt;&lt;object type=&quot;10&quot; unique_id=&quot;176290&quot;&gt;&lt;object type=&quot;11&quot; unique_id=&quot;176291&quot;&gt;&lt;property id=&quot;20180&quot; value=&quot;1&quot;/&gt;&lt;property id=&quot;20181&quot; value=&quot;1&quot;/&gt;&lt;property id=&quot;20182&quot; value=&quot;0&quot;/&gt;&lt;property id=&quot;20183&quot; value=&quot;1&quot;/&gt;&lt;/object&gt;&lt;object type=&quot;12&quot; unique_id=&quot;176308&quot;&gt;&lt;/object&gt;&lt;/object&gt;&lt;/object&gt;&lt;/database&gt;"/>
  <p:tag name="ARTICULATE_PROJECT_OPEN" val="0"/>
  <p:tag name="SECTOMILLISECCONVERTED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3_Default Design">
  <a:themeElements>
    <a:clrScheme name="DEC">
      <a:dk1>
        <a:srgbClr val="003D7D"/>
      </a:dk1>
      <a:lt1>
        <a:srgbClr val="FFFFFF"/>
      </a:lt1>
      <a:dk2>
        <a:srgbClr val="003D7D"/>
      </a:dk2>
      <a:lt2>
        <a:srgbClr val="38939B"/>
      </a:lt2>
      <a:accent1>
        <a:srgbClr val="F49415"/>
      </a:accent1>
      <a:accent2>
        <a:srgbClr val="FFC100"/>
      </a:accent2>
      <a:accent3>
        <a:srgbClr val="FFFFFF"/>
      </a:accent3>
      <a:accent4>
        <a:srgbClr val="00336A"/>
      </a:accent4>
      <a:accent5>
        <a:srgbClr val="CC0000"/>
      </a:accent5>
      <a:accent6>
        <a:srgbClr val="164794"/>
      </a:accent6>
      <a:hlink>
        <a:srgbClr val="002D5D"/>
      </a:hlink>
      <a:folHlink>
        <a:srgbClr val="1788FF"/>
      </a:folHlink>
    </a:clrScheme>
    <a:fontScheme name="3_Default Design">
      <a:majorFont>
        <a:latin typeface="Arial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3D7D"/>
        </a:dk1>
        <a:lt1>
          <a:srgbClr val="FFFFFF"/>
        </a:lt1>
        <a:dk2>
          <a:srgbClr val="003D7D"/>
        </a:dk2>
        <a:lt2>
          <a:srgbClr val="38939B"/>
        </a:lt2>
        <a:accent1>
          <a:srgbClr val="D0DDEA"/>
        </a:accent1>
        <a:accent2>
          <a:srgbClr val="5D87A1"/>
        </a:accent2>
        <a:accent3>
          <a:srgbClr val="FFFFFF"/>
        </a:accent3>
        <a:accent4>
          <a:srgbClr val="00336A"/>
        </a:accent4>
        <a:accent5>
          <a:srgbClr val="E4EBF3"/>
        </a:accent5>
        <a:accent6>
          <a:srgbClr val="537A91"/>
        </a:accent6>
        <a:hlink>
          <a:srgbClr val="B32317"/>
        </a:hlink>
        <a:folHlink>
          <a:srgbClr val="38939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3D7D"/>
        </a:dk1>
        <a:lt1>
          <a:srgbClr val="FFFFFF"/>
        </a:lt1>
        <a:dk2>
          <a:srgbClr val="003D7D"/>
        </a:dk2>
        <a:lt2>
          <a:srgbClr val="38939B"/>
        </a:lt2>
        <a:accent1>
          <a:srgbClr val="D0DDEA"/>
        </a:accent1>
        <a:accent2>
          <a:srgbClr val="5D87A1"/>
        </a:accent2>
        <a:accent3>
          <a:srgbClr val="FFFFFF"/>
        </a:accent3>
        <a:accent4>
          <a:srgbClr val="00336A"/>
        </a:accent4>
        <a:accent5>
          <a:srgbClr val="E4EBF3"/>
        </a:accent5>
        <a:accent6>
          <a:srgbClr val="537A91"/>
        </a:accent6>
        <a:hlink>
          <a:srgbClr val="FFFFFF"/>
        </a:hlink>
        <a:folHlink>
          <a:srgbClr val="38939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1DCCF0BBFCB640886DBD6AA5C4DF7C" ma:contentTypeVersion="20" ma:contentTypeDescription="Create a new document." ma:contentTypeScope="" ma:versionID="c48114ac0c51b36d66285bf2f6f44c61">
  <xsd:schema xmlns:xsd="http://www.w3.org/2001/XMLSchema" xmlns:xs="http://www.w3.org/2001/XMLSchema" xmlns:p="http://schemas.microsoft.com/office/2006/metadata/properties" xmlns:ns1="http://schemas.microsoft.com/sharepoint/v3" xmlns:ns2="d1f51b4b-47f1-4e3b-a064-a1e52dfcf961" xmlns:ns3="bb67591a-a4e0-4be5-8606-6b03c887204c" targetNamespace="http://schemas.microsoft.com/office/2006/metadata/properties" ma:root="true" ma:fieldsID="5d29e4caccaf2cf77bae175b74f9e921" ns1:_="" ns2:_="" ns3:_="">
    <xsd:import namespace="http://schemas.microsoft.com/sharepoint/v3"/>
    <xsd:import namespace="d1f51b4b-47f1-4e3b-a064-a1e52dfcf961"/>
    <xsd:import namespace="bb67591a-a4e0-4be5-8606-6b03c887204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_Flow_SignoffStatus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f51b4b-47f1-4e3b-a064-a1e52dfcf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2fb2d66a-8a76-45f0-bdd8-73588bd3e27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67591a-a4e0-4be5-8606-6b03c887204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05b25a2b-8c2b-4d04-9457-f84f85fcc237}" ma:internalName="TaxCatchAll" ma:showField="CatchAllData" ma:web="bb67591a-a4e0-4be5-8606-6b03c887204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d1f51b4b-47f1-4e3b-a064-a1e52dfcf961">
      <Terms xmlns="http://schemas.microsoft.com/office/infopath/2007/PartnerControls"/>
    </lcf76f155ced4ddcb4097134ff3c332f>
    <_Flow_SignoffStatus xmlns="d1f51b4b-47f1-4e3b-a064-a1e52dfcf961" xsi:nil="true"/>
    <TaxCatchAll xmlns="bb67591a-a4e0-4be5-8606-6b03c887204c" xsi:nil="true"/>
  </documentManagement>
</p:properties>
</file>

<file path=customXml/itemProps1.xml><?xml version="1.0" encoding="utf-8"?>
<ds:datastoreItem xmlns:ds="http://schemas.openxmlformats.org/officeDocument/2006/customXml" ds:itemID="{DA6AB0A3-2486-478F-8A5C-A5C00277BADA}"/>
</file>

<file path=customXml/itemProps2.xml><?xml version="1.0" encoding="utf-8"?>
<ds:datastoreItem xmlns:ds="http://schemas.openxmlformats.org/officeDocument/2006/customXml" ds:itemID="{88A31428-7F74-44B8-9136-653978CE8B3D}"/>
</file>

<file path=customXml/itemProps3.xml><?xml version="1.0" encoding="utf-8"?>
<ds:datastoreItem xmlns:ds="http://schemas.openxmlformats.org/officeDocument/2006/customXml" ds:itemID="{A61DFBD9-8320-4293-8BF9-075E53A4312E}"/>
</file>

<file path=docProps/app.xml><?xml version="1.0" encoding="utf-8"?>
<Properties xmlns="http://schemas.openxmlformats.org/officeDocument/2006/extended-properties" xmlns:vt="http://schemas.openxmlformats.org/officeDocument/2006/docPropsVTypes">
  <Template>nhi_wbt_module_template_v1_2007</Template>
  <TotalTime>59294</TotalTime>
  <Words>856</Words>
  <Application>Microsoft Office PowerPoint</Application>
  <PresentationFormat>On-screen Show (4:3)</PresentationFormat>
  <Paragraphs>292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Arial Black</vt:lpstr>
      <vt:lpstr>Arial Narrow</vt:lpstr>
      <vt:lpstr>Calibri</vt:lpstr>
      <vt:lpstr>Trebuchet MS</vt:lpstr>
      <vt:lpstr>Verdana</vt:lpstr>
      <vt:lpstr>Wingdings</vt:lpstr>
      <vt:lpstr>3_Default Design</vt:lpstr>
      <vt:lpstr>PowerPoint Presentation</vt:lpstr>
      <vt:lpstr>Learning Objectives</vt:lpstr>
      <vt:lpstr>Prevalence of Drug Combinations</vt:lpstr>
      <vt:lpstr>Polydrug</vt:lpstr>
      <vt:lpstr>Potential Effects of Polydrug Use</vt:lpstr>
      <vt:lpstr>Null Effect</vt:lpstr>
      <vt:lpstr>Null Effect Examples</vt:lpstr>
      <vt:lpstr>Overlapping Effect</vt:lpstr>
      <vt:lpstr>Overlapping Effect Examples</vt:lpstr>
      <vt:lpstr>Likely Effects of the Combination </vt:lpstr>
      <vt:lpstr>Additive Effect</vt:lpstr>
      <vt:lpstr>Additive Effect Examples</vt:lpstr>
      <vt:lpstr>Antagonistic Effect</vt:lpstr>
      <vt:lpstr>Antagonistic Effect Examples</vt:lpstr>
      <vt:lpstr>Combination  Dissociative Anesthetic  and Narcotic Analgesic </vt:lpstr>
      <vt:lpstr>Combination  Cannabis and Stimulant </vt:lpstr>
      <vt:lpstr>Drug Combination Factors</vt:lpstr>
      <vt:lpstr>Questions?</vt:lpstr>
    </vt:vector>
  </TitlesOfParts>
  <Company>Self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Kathleen</dc:creator>
  <cp:lastModifiedBy>Ziegler, Amy (TSI)</cp:lastModifiedBy>
  <cp:revision>900</cp:revision>
  <cp:lastPrinted>2014-05-13T20:28:42Z</cp:lastPrinted>
  <dcterms:created xsi:type="dcterms:W3CDTF">2005-12-09T17:41:03Z</dcterms:created>
  <dcterms:modified xsi:type="dcterms:W3CDTF">2022-12-21T21:26:27Z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EEE49ADA-F0EF-4342-8998-45961B59439F</vt:lpwstr>
  </property>
  <property fmtid="{D5CDD505-2E9C-101B-9397-08002B2CF9AE}" pid="3" name="ArticulatePath">
    <vt:lpwstr>ARIDE_PPT_07 January 2020</vt:lpwstr>
  </property>
  <property fmtid="{D5CDD505-2E9C-101B-9397-08002B2CF9AE}" pid="4" name="ContentTypeId">
    <vt:lpwstr>0x010100A31DCCF0BBFCB640886DBD6AA5C4DF7C</vt:lpwstr>
  </property>
</Properties>
</file>